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FC_33380FA1.xml" ContentType="application/vnd.ms-powerpoint.comments+xml"/>
  <Override PartName="/ppt/notesSlides/notesSlide9.xml" ContentType="application/vnd.openxmlformats-officedocument.presentationml.notesSlide+xml"/>
  <Override PartName="/ppt/comments/modernComment_10FE_878E11AD.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69_49691EE7.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68_B61D23E2.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163_4B8475FE.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17F_B2E714AF.xml" ContentType="application/vnd.ms-powerpoint.comments+xml"/>
  <Override PartName="/ppt/comments/modernComment_117E_626E2D5F.xml" ContentType="application/vnd.ms-powerpoint.comments+xml"/>
  <Override PartName="/ppt/comments/modernComment_1183_BF956D53.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259" r:id="rId5"/>
    <p:sldId id="4339" r:id="rId6"/>
    <p:sldId id="4340" r:id="rId7"/>
    <p:sldId id="4341" r:id="rId8"/>
    <p:sldId id="4342" r:id="rId9"/>
    <p:sldId id="4343" r:id="rId10"/>
    <p:sldId id="4344" r:id="rId11"/>
    <p:sldId id="4345" r:id="rId12"/>
    <p:sldId id="4346" r:id="rId13"/>
    <p:sldId id="4347" r:id="rId14"/>
    <p:sldId id="4348" r:id="rId15"/>
    <p:sldId id="4349" r:id="rId16"/>
    <p:sldId id="4350" r:id="rId17"/>
    <p:sldId id="4351" r:id="rId18"/>
    <p:sldId id="4359" r:id="rId19"/>
    <p:sldId id="4278" r:id="rId20"/>
    <p:sldId id="4279" r:id="rId21"/>
    <p:sldId id="4280" r:id="rId22"/>
    <p:sldId id="4281" r:id="rId23"/>
    <p:sldId id="4282" r:id="rId24"/>
    <p:sldId id="4358" r:id="rId25"/>
    <p:sldId id="4286" r:id="rId26"/>
    <p:sldId id="4287" r:id="rId27"/>
    <p:sldId id="4360" r:id="rId28"/>
    <p:sldId id="4447" r:id="rId29"/>
    <p:sldId id="4444" r:id="rId30"/>
    <p:sldId id="4445" r:id="rId31"/>
    <p:sldId id="4446" r:id="rId32"/>
    <p:sldId id="4361" r:id="rId33"/>
    <p:sldId id="4362" r:id="rId34"/>
    <p:sldId id="4363" r:id="rId35"/>
    <p:sldId id="4457" r:id="rId36"/>
    <p:sldId id="4452" r:id="rId37"/>
    <p:sldId id="4453" r:id="rId38"/>
    <p:sldId id="4277" r:id="rId39"/>
    <p:sldId id="4454" r:id="rId40"/>
    <p:sldId id="4455" r:id="rId41"/>
    <p:sldId id="4456" r:id="rId42"/>
    <p:sldId id="4458" r:id="rId43"/>
    <p:sldId id="4459" r:id="rId44"/>
    <p:sldId id="4460" r:id="rId45"/>
    <p:sldId id="4461" r:id="rId46"/>
    <p:sldId id="4462" r:id="rId47"/>
    <p:sldId id="4463" r:id="rId48"/>
    <p:sldId id="4464" r:id="rId49"/>
    <p:sldId id="4465" r:id="rId50"/>
    <p:sldId id="4466" r:id="rId51"/>
    <p:sldId id="4451" r:id="rId52"/>
    <p:sldId id="4467" r:id="rId53"/>
    <p:sldId id="4468" r:id="rId54"/>
    <p:sldId id="4469" r:id="rId55"/>
    <p:sldId id="4470" r:id="rId56"/>
    <p:sldId id="4471" r:id="rId57"/>
    <p:sldId id="4472" r:id="rId58"/>
    <p:sldId id="4473" r:id="rId59"/>
    <p:sldId id="4474" r:id="rId60"/>
    <p:sldId id="4475" r:id="rId61"/>
    <p:sldId id="4357" r:id="rId62"/>
    <p:sldId id="4353" r:id="rId63"/>
    <p:sldId id="4354" r:id="rId64"/>
    <p:sldId id="4355" r:id="rId65"/>
    <p:sldId id="4477" r:id="rId66"/>
    <p:sldId id="4479" r:id="rId67"/>
    <p:sldId id="356" r:id="rId68"/>
    <p:sldId id="4485" r:id="rId69"/>
    <p:sldId id="4478" r:id="rId70"/>
    <p:sldId id="355" r:id="rId71"/>
    <p:sldId id="4486" r:id="rId72"/>
    <p:sldId id="357" r:id="rId73"/>
    <p:sldId id="4480" r:id="rId74"/>
    <p:sldId id="4481" r:id="rId75"/>
    <p:sldId id="4482" r:id="rId76"/>
    <p:sldId id="4483" r:id="rId77"/>
    <p:sldId id="448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88EF5164-FD0C-48C3-A977-6711A2F5BE9A}"/>
    <pc:docChg chg="delSld">
      <pc:chgData name="Tina Hogan" userId="94b78a3d-59f3-4279-a1ef-6f4ad22d56cf" providerId="ADAL" clId="{88EF5164-FD0C-48C3-A977-6711A2F5BE9A}" dt="2022-11-10T16:51:58.603" v="19" actId="47"/>
      <pc:docMkLst>
        <pc:docMk/>
      </pc:docMkLst>
      <pc:sldChg chg="del">
        <pc:chgData name="Tina Hogan" userId="94b78a3d-59f3-4279-a1ef-6f4ad22d56cf" providerId="ADAL" clId="{88EF5164-FD0C-48C3-A977-6711A2F5BE9A}" dt="2022-11-10T16:51:55.250" v="0" actId="47"/>
        <pc:sldMkLst>
          <pc:docMk/>
          <pc:sldMk cId="2262558819" sldId="358"/>
        </pc:sldMkLst>
      </pc:sldChg>
      <pc:sldChg chg="del">
        <pc:chgData name="Tina Hogan" userId="94b78a3d-59f3-4279-a1ef-6f4ad22d56cf" providerId="ADAL" clId="{88EF5164-FD0C-48C3-A977-6711A2F5BE9A}" dt="2022-11-10T16:51:56.654" v="9" actId="47"/>
        <pc:sldMkLst>
          <pc:docMk/>
          <pc:sldMk cId="166683436" sldId="4272"/>
        </pc:sldMkLst>
      </pc:sldChg>
      <pc:sldChg chg="del">
        <pc:chgData name="Tina Hogan" userId="94b78a3d-59f3-4279-a1ef-6f4ad22d56cf" providerId="ADAL" clId="{88EF5164-FD0C-48C3-A977-6711A2F5BE9A}" dt="2022-11-10T16:51:56.793" v="10" actId="47"/>
        <pc:sldMkLst>
          <pc:docMk/>
          <pc:sldMk cId="4251664348" sldId="4273"/>
        </pc:sldMkLst>
      </pc:sldChg>
      <pc:sldChg chg="del">
        <pc:chgData name="Tina Hogan" userId="94b78a3d-59f3-4279-a1ef-6f4ad22d56cf" providerId="ADAL" clId="{88EF5164-FD0C-48C3-A977-6711A2F5BE9A}" dt="2022-11-10T16:51:56.942" v="11" actId="47"/>
        <pc:sldMkLst>
          <pc:docMk/>
          <pc:sldMk cId="3898516677" sldId="4274"/>
        </pc:sldMkLst>
      </pc:sldChg>
      <pc:sldChg chg="del">
        <pc:chgData name="Tina Hogan" userId="94b78a3d-59f3-4279-a1ef-6f4ad22d56cf" providerId="ADAL" clId="{88EF5164-FD0C-48C3-A977-6711A2F5BE9A}" dt="2022-11-10T16:51:57.854" v="14" actId="47"/>
        <pc:sldMkLst>
          <pc:docMk/>
          <pc:sldMk cId="2718215286" sldId="4275"/>
        </pc:sldMkLst>
      </pc:sldChg>
      <pc:sldChg chg="del">
        <pc:chgData name="Tina Hogan" userId="94b78a3d-59f3-4279-a1ef-6f4ad22d56cf" providerId="ADAL" clId="{88EF5164-FD0C-48C3-A977-6711A2F5BE9A}" dt="2022-11-10T16:51:55.600" v="2" actId="47"/>
        <pc:sldMkLst>
          <pc:docMk/>
          <pc:sldMk cId="3261480627" sldId="4317"/>
        </pc:sldMkLst>
      </pc:sldChg>
      <pc:sldChg chg="del">
        <pc:chgData name="Tina Hogan" userId="94b78a3d-59f3-4279-a1ef-6f4ad22d56cf" providerId="ADAL" clId="{88EF5164-FD0C-48C3-A977-6711A2F5BE9A}" dt="2022-11-10T16:51:55.748" v="3" actId="47"/>
        <pc:sldMkLst>
          <pc:docMk/>
          <pc:sldMk cId="2691289184" sldId="4318"/>
        </pc:sldMkLst>
      </pc:sldChg>
      <pc:sldChg chg="del">
        <pc:chgData name="Tina Hogan" userId="94b78a3d-59f3-4279-a1ef-6f4ad22d56cf" providerId="ADAL" clId="{88EF5164-FD0C-48C3-A977-6711A2F5BE9A}" dt="2022-11-10T16:51:55.897" v="4" actId="47"/>
        <pc:sldMkLst>
          <pc:docMk/>
          <pc:sldMk cId="393384452" sldId="4319"/>
        </pc:sldMkLst>
      </pc:sldChg>
      <pc:sldChg chg="del">
        <pc:chgData name="Tina Hogan" userId="94b78a3d-59f3-4279-a1ef-6f4ad22d56cf" providerId="ADAL" clId="{88EF5164-FD0C-48C3-A977-6711A2F5BE9A}" dt="2022-11-10T16:51:55.441" v="1" actId="47"/>
        <pc:sldMkLst>
          <pc:docMk/>
          <pc:sldMk cId="543531130" sldId="4320"/>
        </pc:sldMkLst>
      </pc:sldChg>
      <pc:sldChg chg="del">
        <pc:chgData name="Tina Hogan" userId="94b78a3d-59f3-4279-a1ef-6f4ad22d56cf" providerId="ADAL" clId="{88EF5164-FD0C-48C3-A977-6711A2F5BE9A}" dt="2022-11-10T16:51:56.045" v="5" actId="47"/>
        <pc:sldMkLst>
          <pc:docMk/>
          <pc:sldMk cId="4271794712" sldId="4321"/>
        </pc:sldMkLst>
      </pc:sldChg>
      <pc:sldChg chg="del">
        <pc:chgData name="Tina Hogan" userId="94b78a3d-59f3-4279-a1ef-6f4ad22d56cf" providerId="ADAL" clId="{88EF5164-FD0C-48C3-A977-6711A2F5BE9A}" dt="2022-11-10T16:51:56.186" v="6" actId="47"/>
        <pc:sldMkLst>
          <pc:docMk/>
          <pc:sldMk cId="1316260559" sldId="4322"/>
        </pc:sldMkLst>
      </pc:sldChg>
      <pc:sldChg chg="del">
        <pc:chgData name="Tina Hogan" userId="94b78a3d-59f3-4279-a1ef-6f4ad22d56cf" providerId="ADAL" clId="{88EF5164-FD0C-48C3-A977-6711A2F5BE9A}" dt="2022-11-10T16:51:56.323" v="7" actId="47"/>
        <pc:sldMkLst>
          <pc:docMk/>
          <pc:sldMk cId="3382196864" sldId="4323"/>
        </pc:sldMkLst>
      </pc:sldChg>
      <pc:sldChg chg="del">
        <pc:chgData name="Tina Hogan" userId="94b78a3d-59f3-4279-a1ef-6f4ad22d56cf" providerId="ADAL" clId="{88EF5164-FD0C-48C3-A977-6711A2F5BE9A}" dt="2022-11-10T16:51:56.478" v="8" actId="47"/>
        <pc:sldMkLst>
          <pc:docMk/>
          <pc:sldMk cId="3490371069" sldId="4324"/>
        </pc:sldMkLst>
      </pc:sldChg>
      <pc:sldChg chg="del">
        <pc:chgData name="Tina Hogan" userId="94b78a3d-59f3-4279-a1ef-6f4ad22d56cf" providerId="ADAL" clId="{88EF5164-FD0C-48C3-A977-6711A2F5BE9A}" dt="2022-11-10T16:51:57.535" v="12" actId="47"/>
        <pc:sldMkLst>
          <pc:docMk/>
          <pc:sldMk cId="2377965230" sldId="4325"/>
        </pc:sldMkLst>
      </pc:sldChg>
      <pc:sldChg chg="del">
        <pc:chgData name="Tina Hogan" userId="94b78a3d-59f3-4279-a1ef-6f4ad22d56cf" providerId="ADAL" clId="{88EF5164-FD0C-48C3-A977-6711A2F5BE9A}" dt="2022-11-10T16:51:57.708" v="13" actId="47"/>
        <pc:sldMkLst>
          <pc:docMk/>
          <pc:sldMk cId="206015798" sldId="4326"/>
        </pc:sldMkLst>
      </pc:sldChg>
      <pc:sldChg chg="del">
        <pc:chgData name="Tina Hogan" userId="94b78a3d-59f3-4279-a1ef-6f4ad22d56cf" providerId="ADAL" clId="{88EF5164-FD0C-48C3-A977-6711A2F5BE9A}" dt="2022-11-10T16:51:57.991" v="15" actId="47"/>
        <pc:sldMkLst>
          <pc:docMk/>
          <pc:sldMk cId="1930173017" sldId="4327"/>
        </pc:sldMkLst>
      </pc:sldChg>
      <pc:sldChg chg="del">
        <pc:chgData name="Tina Hogan" userId="94b78a3d-59f3-4279-a1ef-6f4ad22d56cf" providerId="ADAL" clId="{88EF5164-FD0C-48C3-A977-6711A2F5BE9A}" dt="2022-11-10T16:51:58.149" v="16" actId="47"/>
        <pc:sldMkLst>
          <pc:docMk/>
          <pc:sldMk cId="3523215678" sldId="4328"/>
        </pc:sldMkLst>
      </pc:sldChg>
      <pc:sldChg chg="del">
        <pc:chgData name="Tina Hogan" userId="94b78a3d-59f3-4279-a1ef-6f4ad22d56cf" providerId="ADAL" clId="{88EF5164-FD0C-48C3-A977-6711A2F5BE9A}" dt="2022-11-10T16:51:58.291" v="17" actId="47"/>
        <pc:sldMkLst>
          <pc:docMk/>
          <pc:sldMk cId="967505487" sldId="4329"/>
        </pc:sldMkLst>
      </pc:sldChg>
      <pc:sldChg chg="del">
        <pc:chgData name="Tina Hogan" userId="94b78a3d-59f3-4279-a1ef-6f4ad22d56cf" providerId="ADAL" clId="{88EF5164-FD0C-48C3-A977-6711A2F5BE9A}" dt="2022-11-10T16:51:58.444" v="18" actId="47"/>
        <pc:sldMkLst>
          <pc:docMk/>
          <pc:sldMk cId="2067038124" sldId="4330"/>
        </pc:sldMkLst>
      </pc:sldChg>
      <pc:sldChg chg="del">
        <pc:chgData name="Tina Hogan" userId="94b78a3d-59f3-4279-a1ef-6f4ad22d56cf" providerId="ADAL" clId="{88EF5164-FD0C-48C3-A977-6711A2F5BE9A}" dt="2022-11-10T16:51:58.603" v="19" actId="47"/>
        <pc:sldMkLst>
          <pc:docMk/>
          <pc:sldMk cId="2719982828" sldId="4331"/>
        </pc:sldMkLst>
      </pc:sldChg>
    </pc:docChg>
  </pc:docChgLst>
</pc:chgInfo>
</file>

<file path=ppt/comments/modernComment_10FC_33380FA1.xml><?xml version="1.0" encoding="utf-8"?>
<p188:cmLst xmlns:a="http://schemas.openxmlformats.org/drawingml/2006/main" xmlns:r="http://schemas.openxmlformats.org/officeDocument/2006/relationships" xmlns:p188="http://schemas.microsoft.com/office/powerpoint/2018/8/main">
  <p188:cm id="{87C6EE7E-7A64-40D2-A563-77876990FBB3}" authorId="{981E4071-FF51-632F-6DC7-BC1CEE3606F4}" created="2022-11-07T09:01:26.871">
    <pc:sldMkLst xmlns:pc="http://schemas.microsoft.com/office/powerpoint/2013/main/command">
      <pc:docMk/>
      <pc:sldMk cId="859312033" sldId="4348"/>
    </pc:sldMkLst>
    <p188:txBody>
      <a:bodyPr/>
      <a:lstStyle/>
      <a:p>
        <a:r>
          <a:rPr lang="en-US"/>
          <a:t>The customer cannot see the manual adjustment button currently. and we discourage historic ones due to issues it causes with invoicing. </a:t>
        </a:r>
      </a:p>
    </p188:txBody>
  </p188:cm>
</p188:cmLst>
</file>

<file path=ppt/comments/modernComment_10FE_878E11AD.xml><?xml version="1.0" encoding="utf-8"?>
<p188:cmLst xmlns:a="http://schemas.openxmlformats.org/drawingml/2006/main" xmlns:r="http://schemas.openxmlformats.org/officeDocument/2006/relationships" xmlns:p188="http://schemas.microsoft.com/office/powerpoint/2018/8/main">
  <p188:cm id="{78E3099A-0569-4070-8D2F-6C669069E53E}" authorId="{981E4071-FF51-632F-6DC7-BC1CEE3606F4}" created="2022-11-07T09:11:57.800">
    <pc:sldMkLst xmlns:pc="http://schemas.microsoft.com/office/powerpoint/2013/main/command">
      <pc:docMk/>
      <pc:sldMk cId="2274234797" sldId="4350"/>
    </pc:sldMkLst>
    <p188:txBody>
      <a:bodyPr/>
      <a:lstStyle/>
      <a:p>
        <a:r>
          <a:rPr lang="en-US"/>
          <a:t>the customer doesnt submit the shifts, the agency does, please highlight that on this section, it should also be reminded to the customer that if the shufts are not yet submitted by the agency that they can not use the timesheet to take view of the correct charge rates as the overtime will not have been calculated until they are submitted hours </a:t>
        </a:r>
      </a:p>
    </p188:txBody>
  </p188:cm>
</p188:cmLst>
</file>

<file path=ppt/comments/modernComment_1163_4B8475FE.xml><?xml version="1.0" encoding="utf-8"?>
<p188:cmLst xmlns:a="http://schemas.openxmlformats.org/drawingml/2006/main" xmlns:r="http://schemas.openxmlformats.org/officeDocument/2006/relationships" xmlns:p188="http://schemas.microsoft.com/office/powerpoint/2018/8/main">
  <p188:cm id="{8E867541-0816-48A2-A0B7-E4D6F8DE5592}" authorId="{981E4071-FF51-632F-6DC7-BC1CEE3606F4}" created="2022-11-07T09:13:32.133">
    <pc:sldMkLst xmlns:pc="http://schemas.microsoft.com/office/powerpoint/2013/main/command">
      <pc:docMk/>
      <pc:sldMk cId="1266972158" sldId="4451"/>
    </pc:sldMkLst>
    <p188:txBody>
      <a:bodyPr/>
      <a:lstStyle/>
      <a:p>
        <a:r>
          <a:rPr lang="en-US"/>
          <a:t>same as previous section</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8908C713-E6C8-412D-A293-9B9AA31DB2FD}" authorId="{981E4071-FF51-632F-6DC7-BC1CEE3606F4}" created="2022-11-07T09:13:16.398">
    <pc:sldMkLst xmlns:pc="http://schemas.microsoft.com/office/powerpoint/2013/main/command">
      <pc:docMk/>
      <pc:sldMk cId="3055363042" sldId="4456"/>
    </pc:sldMkLst>
    <p188:txBody>
      <a:bodyPr/>
      <a:lstStyle/>
      <a:p>
        <a:r>
          <a:rPr lang="en-US"/>
          <a:t>please remove this section, we do not want customer adding historics at this time</a:t>
        </a:r>
      </a:p>
    </p188:txBody>
  </p188:cm>
</p188:cmLst>
</file>

<file path=ppt/comments/modernComment_1169_49691EE7.xml><?xml version="1.0" encoding="utf-8"?>
<p188:cmLst xmlns:a="http://schemas.openxmlformats.org/drawingml/2006/main" xmlns:r="http://schemas.openxmlformats.org/officeDocument/2006/relationships" xmlns:p188="http://schemas.microsoft.com/office/powerpoint/2018/8/main">
  <p188:cm id="{B1A35396-8765-440F-B5BB-8ADB333306D2}" authorId="{981E4071-FF51-632F-6DC7-BC1CEE3606F4}" created="2022-11-07T09:12:49.693">
    <pc:sldMkLst xmlns:pc="http://schemas.microsoft.com/office/powerpoint/2013/main/command">
      <pc:docMk/>
      <pc:sldMk cId="1231625959" sldId="4457"/>
    </pc:sldMkLst>
    <p188:txBody>
      <a:bodyPr/>
      <a:lstStyle/>
      <a:p>
        <a:r>
          <a:rPr lang="en-US"/>
          <a:t>Please remove this section, currently, the customer is unable to add adjustmenets. </a:t>
        </a:r>
      </a:p>
    </p188:txBody>
  </p188:cm>
</p188:cmLst>
</file>

<file path=ppt/comments/modernComment_117E_626E2D5F.xml><?xml version="1.0" encoding="utf-8"?>
<p188:cmLst xmlns:a="http://schemas.openxmlformats.org/drawingml/2006/main" xmlns:r="http://schemas.openxmlformats.org/officeDocument/2006/relationships" xmlns:p188="http://schemas.microsoft.com/office/powerpoint/2018/8/main">
  <p188:cm id="{7A6A4F33-1A52-4AE7-837D-21ECB95C4A4D}" authorId="{981E4071-FF51-632F-6DC7-BC1CEE3606F4}" created="2022-11-07T09:39:00.052">
    <pc:sldMkLst xmlns:pc="http://schemas.microsoft.com/office/powerpoint/2013/main/command">
      <pc:docMk/>
      <pc:sldMk cId="1651387743" sldId="4478"/>
    </pc:sldMkLst>
    <p188:txBody>
      <a:bodyPr/>
      <a:lstStyle/>
      <a:p>
        <a:r>
          <a:rPr lang="en-US"/>
          <a:t>Please remove, the customer can not see the worker tab. </a:t>
        </a:r>
      </a:p>
    </p188:txBody>
  </p188:cm>
</p188:cmLst>
</file>

<file path=ppt/comments/modernComment_117F_B2E714AF.xml><?xml version="1.0" encoding="utf-8"?>
<p188:cmLst xmlns:a="http://schemas.openxmlformats.org/drawingml/2006/main" xmlns:r="http://schemas.openxmlformats.org/officeDocument/2006/relationships" xmlns:p188="http://schemas.microsoft.com/office/powerpoint/2018/8/main">
  <p188:cm id="{19D863FB-D170-410A-9CB9-210351AC6447}" authorId="{981E4071-FF51-632F-6DC7-BC1CEE3606F4}" created="2022-11-07T09:38:52.911">
    <pc:sldMkLst xmlns:pc="http://schemas.microsoft.com/office/powerpoint/2013/main/command">
      <pc:docMk/>
      <pc:sldMk cId="3001488559" sldId="4479"/>
    </pc:sldMkLst>
    <p188:txBody>
      <a:bodyPr/>
      <a:lstStyle/>
      <a:p>
        <a:r>
          <a:rPr lang="en-US"/>
          <a:t>Please remove, the customer can not see the worker tab. </a:t>
        </a:r>
      </a:p>
    </p188:txBody>
  </p188:cm>
</p188:cmLst>
</file>

<file path=ppt/comments/modernComment_1183_BF956D53.xml><?xml version="1.0" encoding="utf-8"?>
<p188:cmLst xmlns:a="http://schemas.openxmlformats.org/drawingml/2006/main" xmlns:r="http://schemas.openxmlformats.org/officeDocument/2006/relationships" xmlns:p188="http://schemas.microsoft.com/office/powerpoint/2018/8/main">
  <p188:cm id="{B07361EA-FB7A-45EA-A148-6DE932BD2F26}" authorId="{981E4071-FF51-632F-6DC7-BC1CEE3606F4}" created="2022-11-07T09:39:33.132">
    <pc:sldMkLst xmlns:pc="http://schemas.microsoft.com/office/powerpoint/2013/main/command">
      <pc:docMk/>
      <pc:sldMk cId="3214241107" sldId="4483"/>
    </pc:sldMkLst>
    <p188:txBody>
      <a:bodyPr/>
      <a:lstStyle/>
      <a:p>
        <a:r>
          <a:rPr lang="en-US"/>
          <a:t>please can you now add in teh report over view from reports&gt;fiancial reports.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0C0A6-924C-4AFA-AF97-0BB3828492A2}"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C973E-9761-452C-9E06-A48C4789D6B8}" type="slidenum">
              <a:rPr lang="en-GB" smtClean="0"/>
              <a:t>‹#›</a:t>
            </a:fld>
            <a:endParaRPr lang="en-GB"/>
          </a:p>
        </p:txBody>
      </p:sp>
    </p:spTree>
    <p:extLst>
      <p:ext uri="{BB962C8B-B14F-4D97-AF65-F5344CB8AC3E}">
        <p14:creationId xmlns:p14="http://schemas.microsoft.com/office/powerpoint/2010/main" val="182586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19</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20</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21</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22</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23</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30</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a:t>
            </a:fld>
            <a:endParaRPr lang="en-GB"/>
          </a:p>
        </p:txBody>
      </p:sp>
    </p:spTree>
    <p:extLst>
      <p:ext uri="{BB962C8B-B14F-4D97-AF65-F5344CB8AC3E}">
        <p14:creationId xmlns:p14="http://schemas.microsoft.com/office/powerpoint/2010/main" val="2500444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31</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35</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37</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41</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a:t>
            </a:fld>
            <a:endParaRPr lang="en-GB"/>
          </a:p>
        </p:txBody>
      </p:sp>
    </p:spTree>
    <p:extLst>
      <p:ext uri="{BB962C8B-B14F-4D97-AF65-F5344CB8AC3E}">
        <p14:creationId xmlns:p14="http://schemas.microsoft.com/office/powerpoint/2010/main" val="13366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44</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45</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46</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47</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51</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52</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53</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a:t>
            </a:fld>
            <a:endParaRPr lang="en-GB"/>
          </a:p>
        </p:txBody>
      </p:sp>
    </p:spTree>
    <p:extLst>
      <p:ext uri="{BB962C8B-B14F-4D97-AF65-F5344CB8AC3E}">
        <p14:creationId xmlns:p14="http://schemas.microsoft.com/office/powerpoint/2010/main" val="757832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54</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55</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56</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57</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a:t>
            </a:fld>
            <a:endParaRPr lang="en-GB"/>
          </a:p>
        </p:txBody>
      </p:sp>
    </p:spTree>
    <p:extLst>
      <p:ext uri="{BB962C8B-B14F-4D97-AF65-F5344CB8AC3E}">
        <p14:creationId xmlns:p14="http://schemas.microsoft.com/office/powerpoint/2010/main" val="298085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a:t>
            </a:fld>
            <a:endParaRPr lang="en-GB"/>
          </a:p>
        </p:txBody>
      </p:sp>
    </p:spTree>
    <p:extLst>
      <p:ext uri="{BB962C8B-B14F-4D97-AF65-F5344CB8AC3E}">
        <p14:creationId xmlns:p14="http://schemas.microsoft.com/office/powerpoint/2010/main" val="280994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a:t>
            </a:fld>
            <a:endParaRPr lang="en-GB"/>
          </a:p>
        </p:txBody>
      </p:sp>
    </p:spTree>
    <p:extLst>
      <p:ext uri="{BB962C8B-B14F-4D97-AF65-F5344CB8AC3E}">
        <p14:creationId xmlns:p14="http://schemas.microsoft.com/office/powerpoint/2010/main" val="359702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a:t>
            </a:fld>
            <a:endParaRPr lang="en-GB"/>
          </a:p>
        </p:txBody>
      </p:sp>
    </p:spTree>
    <p:extLst>
      <p:ext uri="{BB962C8B-B14F-4D97-AF65-F5344CB8AC3E}">
        <p14:creationId xmlns:p14="http://schemas.microsoft.com/office/powerpoint/2010/main" val="50332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a:t>
            </a:fld>
            <a:endParaRPr lang="en-GB"/>
          </a:p>
        </p:txBody>
      </p:sp>
    </p:spTree>
    <p:extLst>
      <p:ext uri="{BB962C8B-B14F-4D97-AF65-F5344CB8AC3E}">
        <p14:creationId xmlns:p14="http://schemas.microsoft.com/office/powerpoint/2010/main" val="24617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3B1A076C-12E8-44DB-A44D-6D4085B2CE10}"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9BAB3478-E9CC-43B9-90ED-4DD78B000770}"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C95D6A41-E014-4A06-9642-00DD72CE1F17}"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74935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0CA9E372-4449-4CAA-933C-CC8AE53A78B9}"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64FE7767-87D9-4901-99E4-234ACD4DE4FD}"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801CD15A-C670-4C65-A490-77798B8A369F}"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85112C7B-F1EE-446A-A87B-F62D0B7D6F1F}"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24560F30-DD3D-4C1B-B21E-E512FF50C3E2}"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D30E2EA6-6223-4E90-A3A1-2DF6B61D602A}"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D6C02D33-14C3-4DBF-97AC-8C8F56A330C9}"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6C3AF2B2-57ED-4FD3-A986-B3FACE209AC1}"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FC_33380FA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FE_878E11AD.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9_49691E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3_4B8475FE.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F_B2E714A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E_626E2D5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83_BF956D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931"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93424" y="2459556"/>
            <a:ext cx="4998238" cy="1323439"/>
          </a:xfrm>
          <a:prstGeom prst="rect">
            <a:avLst/>
          </a:prstGeom>
          <a:noFill/>
        </p:spPr>
        <p:txBody>
          <a:bodyPr wrap="square" rtlCol="0">
            <a:spAutoFit/>
          </a:bodyPr>
          <a:lstStyle/>
          <a:p>
            <a:pPr algn="ctr"/>
            <a:r>
              <a:rPr lang="en-GB" sz="4000"/>
              <a:t>CLIENT  </a:t>
            </a:r>
          </a:p>
          <a:p>
            <a:pPr algn="ctr"/>
            <a:r>
              <a:rPr lang="en-GB" sz="4000"/>
              <a:t>“HOW TO DO GUIDE”</a:t>
            </a:r>
          </a:p>
        </p:txBody>
      </p:sp>
      <p:sp>
        <p:nvSpPr>
          <p:cNvPr id="3" name="Slide Number Placeholder 2">
            <a:extLst>
              <a:ext uri="{FF2B5EF4-FFF2-40B4-BE49-F238E27FC236}">
                <a16:creationId xmlns:a16="http://schemas.microsoft.com/office/drawing/2014/main" id="{65126622-A9E2-4FE9-A904-0AC4E308979D}"/>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32869"/>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last part of the timesheet is the total costs.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096000" y="3286260"/>
            <a:ext cx="3738097" cy="584775"/>
          </a:xfrm>
          <a:prstGeom prst="rect">
            <a:avLst/>
          </a:prstGeom>
        </p:spPr>
        <p:txBody>
          <a:bodyPr wrap="square" lIns="91440" tIns="45720" rIns="91440" bIns="45720" anchor="t">
            <a:spAutoFit/>
          </a:bodyPr>
          <a:lstStyle/>
          <a:p>
            <a:pPr algn="ctr"/>
            <a:r>
              <a:rPr lang="en-US" sz="1600"/>
              <a:t>The final part is the charge rate, pay rate, hours, charge value and pay value</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958789" y="4635185"/>
            <a:ext cx="4425394" cy="39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4404220" y="3642416"/>
            <a:ext cx="1691780" cy="99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5F7AB6-CF0E-401F-A870-1581DD5D8CB9}"/>
              </a:ext>
            </a:extLst>
          </p:cNvPr>
          <p:cNvCxnSpPr>
            <a:cxnSpLocks/>
          </p:cNvCxnSpPr>
          <p:nvPr/>
        </p:nvCxnSpPr>
        <p:spPr>
          <a:xfrm flipH="1">
            <a:off x="2024109" y="3642416"/>
            <a:ext cx="4071891"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92785" y="3642416"/>
            <a:ext cx="903215"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5D9942-A34E-4160-96B9-14B099FC4585}"/>
              </a:ext>
            </a:extLst>
          </p:cNvPr>
          <p:cNvCxnSpPr>
            <a:cxnSpLocks/>
          </p:cNvCxnSpPr>
          <p:nvPr/>
        </p:nvCxnSpPr>
        <p:spPr>
          <a:xfrm flipH="1">
            <a:off x="3661096" y="3621631"/>
            <a:ext cx="2451968" cy="1021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1C0370B-232E-4C65-AD00-64B9333CE187}"/>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194024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634389"/>
            <a:ext cx="9131300" cy="385762"/>
          </a:xfrm>
        </p:spPr>
        <p:txBody>
          <a:bodyPr/>
          <a:lstStyle/>
          <a:p>
            <a:pPr>
              <a:buClr>
                <a:srgbClr val="B8C617"/>
              </a:buClr>
            </a:pPr>
            <a:r>
              <a:rPr lang="en-US" sz="2800" b="1">
                <a:solidFill>
                  <a:srgbClr val="92D050"/>
                </a:solidFill>
                <a:latin typeface="Calibri"/>
                <a:cs typeface="Calibri"/>
              </a:rPr>
              <a:t>What Are Historic And Manual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a:spAutoFit/>
          </a:bodyPr>
          <a:lstStyle/>
          <a:p>
            <a:r>
              <a:rPr lang="en-US" sz="1600"/>
              <a:t>These are for any missing payments or adjusted rates.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5949655" y="3163840"/>
            <a:ext cx="3738097" cy="830997"/>
          </a:xfrm>
          <a:prstGeom prst="rect">
            <a:avLst/>
          </a:prstGeom>
        </p:spPr>
        <p:txBody>
          <a:bodyPr wrap="square" lIns="91440" tIns="45720" rIns="91440" bIns="45720" anchor="t">
            <a:spAutoFit/>
          </a:bodyPr>
          <a:lstStyle/>
          <a:p>
            <a:pPr algn="ctr"/>
            <a:r>
              <a:rPr lang="en-US" sz="1600"/>
              <a:t>Please see the How To Guide on historic and manual adjustments</a:t>
            </a:r>
          </a:p>
          <a:p>
            <a:pPr algn="ctr"/>
            <a:r>
              <a:rPr lang="en-US" sz="1600">
                <a:cs typeface="Calibri"/>
              </a:rPr>
              <a:t>for more information.</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4"/>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2894120" y="5974672"/>
            <a:ext cx="1519246"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3897297" y="3642416"/>
            <a:ext cx="2198703" cy="2280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49049" y="3642416"/>
            <a:ext cx="946952" cy="2323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B5FC9C-2933-429B-8EE4-6BEC9A775643}"/>
              </a:ext>
            </a:extLst>
          </p:cNvPr>
          <p:cNvSpPr/>
          <p:nvPr/>
        </p:nvSpPr>
        <p:spPr>
          <a:xfrm>
            <a:off x="4465016" y="5974672"/>
            <a:ext cx="1083528"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E61ED77-991C-428F-ACE4-FF2B09B68F09}"/>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85931203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5" name="Slide Number Placeholder 4">
            <a:extLst>
              <a:ext uri="{FF2B5EF4-FFF2-40B4-BE49-F238E27FC236}">
                <a16:creationId xmlns:a16="http://schemas.microsoft.com/office/drawing/2014/main" id="{B7CC5E96-432D-45DA-87D5-1140E77A4800}"/>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418628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4"/>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AF1C469-D609-4EF0-B0D9-C259ED821E05}"/>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2274234797"/>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FC609B51-BC17-4F61-87D1-210BD98FBDBD}"/>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191952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5" name="Slide Number Placeholder 4">
            <a:extLst>
              <a:ext uri="{FF2B5EF4-FFF2-40B4-BE49-F238E27FC236}">
                <a16:creationId xmlns:a16="http://schemas.microsoft.com/office/drawing/2014/main" id="{4C32B4BF-D797-4A94-BB8A-368E9955F7DC}"/>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1128019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2" name="Slide Number Placeholder 1">
            <a:extLst>
              <a:ext uri="{FF2B5EF4-FFF2-40B4-BE49-F238E27FC236}">
                <a16:creationId xmlns:a16="http://schemas.microsoft.com/office/drawing/2014/main" id="{3AE24326-EC25-4164-9003-8E4DF0421FF4}"/>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3154811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3" name="Slide Number Placeholder 2">
            <a:extLst>
              <a:ext uri="{FF2B5EF4-FFF2-40B4-BE49-F238E27FC236}">
                <a16:creationId xmlns:a16="http://schemas.microsoft.com/office/drawing/2014/main" id="{C32F970B-53BE-43B5-B351-A8666CDAD820}"/>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346364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06A8B5-BC7B-47E7-AF62-2D2B6B4A927E}"/>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305760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4011515" y="2848407"/>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119376" y="2937850"/>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119376" y="6141930"/>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862747"/>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C3C6A4-32DB-4E1B-A143-2B3A24EE4AB8}"/>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200278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5" name="Slide Number Placeholder 4">
            <a:extLst>
              <a:ext uri="{FF2B5EF4-FFF2-40B4-BE49-F238E27FC236}">
                <a16:creationId xmlns:a16="http://schemas.microsoft.com/office/drawing/2014/main" id="{A6DF8AF9-45EC-43FB-AEAC-CF64B03A1386}"/>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2211227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5C66704-7C41-441F-9F64-8B9B82F064DC}"/>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35773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1C76A9-E136-4677-9CF1-4A44E156F2B4}"/>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228142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B896C46-DF3B-47ED-969A-93A58B8EFCBC}"/>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348546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481EED3-0F1E-498B-8E89-32B52D8BC5A5}"/>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964717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5" name="Slide Number Placeholder 4">
            <a:extLst>
              <a:ext uri="{FF2B5EF4-FFF2-40B4-BE49-F238E27FC236}">
                <a16:creationId xmlns:a16="http://schemas.microsoft.com/office/drawing/2014/main" id="{15A248DF-4B93-419A-BEF3-CF2688CB9CA8}"/>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321920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872644-27D4-4EC7-A235-70BCF0F32841}"/>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4051765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CCA9DAA-E315-4982-AC42-4B05E16DD34C}"/>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1091451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2" name="Slide Number Placeholder 1">
            <a:extLst>
              <a:ext uri="{FF2B5EF4-FFF2-40B4-BE49-F238E27FC236}">
                <a16:creationId xmlns:a16="http://schemas.microsoft.com/office/drawing/2014/main" id="{6D248D91-58C2-431B-BD6C-1D73CFB232BC}"/>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2686493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8" name="Slide Number Placeholder 7">
            <a:extLst>
              <a:ext uri="{FF2B5EF4-FFF2-40B4-BE49-F238E27FC236}">
                <a16:creationId xmlns:a16="http://schemas.microsoft.com/office/drawing/2014/main" id="{E381A33F-68A1-429F-8ADF-21B7D5AEFB6D}"/>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1285221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5" name="Slide Number Placeholder 4">
            <a:extLst>
              <a:ext uri="{FF2B5EF4-FFF2-40B4-BE49-F238E27FC236}">
                <a16:creationId xmlns:a16="http://schemas.microsoft.com/office/drawing/2014/main" id="{E9633984-147A-4255-8A6A-E8C9FBAACEB5}"/>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193538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TIMESHEETS</a:t>
            </a:r>
            <a:r>
              <a:rPr lang="en-US" sz="4800"/>
              <a:t> </a:t>
            </a:r>
            <a:endParaRPr lang="en-GB" sz="4800"/>
          </a:p>
        </p:txBody>
      </p:sp>
      <p:sp>
        <p:nvSpPr>
          <p:cNvPr id="5" name="Slide Number Placeholder 4">
            <a:extLst>
              <a:ext uri="{FF2B5EF4-FFF2-40B4-BE49-F238E27FC236}">
                <a16:creationId xmlns:a16="http://schemas.microsoft.com/office/drawing/2014/main" id="{46092C7E-6C0C-4D03-9DAA-3D4BD82F3B29}"/>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3150695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69850" y="5215010"/>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98863" y="2868398"/>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85386" y="2952682"/>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231471" y="5480565"/>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85386" y="5232291"/>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446A6B-8322-454D-A107-84981A98BB02}"/>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3090319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410188-E6B5-4089-9DA2-CBDA97EE3C4A}"/>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1333049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5" name="Slide Number Placeholder 4">
            <a:extLst>
              <a:ext uri="{FF2B5EF4-FFF2-40B4-BE49-F238E27FC236}">
                <a16:creationId xmlns:a16="http://schemas.microsoft.com/office/drawing/2014/main" id="{16610D67-9431-48C0-8F92-0DA143177E01}"/>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1231625959"/>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2" name="Slide Number Placeholder 1">
            <a:extLst>
              <a:ext uri="{FF2B5EF4-FFF2-40B4-BE49-F238E27FC236}">
                <a16:creationId xmlns:a16="http://schemas.microsoft.com/office/drawing/2014/main" id="{5C0B7494-2B0E-4CF3-9887-55FAFB0BBC48}"/>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109180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3"/>
          <a:srcRect t="18752"/>
          <a:stretch/>
        </p:blipFill>
        <p:spPr>
          <a:xfrm>
            <a:off x="5063659" y="2979507"/>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4"/>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04473" y="6267768"/>
            <a:ext cx="1143751"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4592548" y="6046043"/>
            <a:ext cx="5435881" cy="221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8608" y="5883099"/>
            <a:ext cx="2728818" cy="338554"/>
          </a:xfrm>
          <a:prstGeom prst="rect">
            <a:avLst/>
          </a:prstGeom>
        </p:spPr>
        <p:txBody>
          <a:bodyPr wrap="square">
            <a:spAutoFit/>
          </a:bodyPr>
          <a:lstStyle/>
          <a:p>
            <a:pPr algn="ctr"/>
            <a:r>
              <a:rPr lang="en-US" sz="1600"/>
              <a:t>Next click on</a:t>
            </a:r>
          </a:p>
        </p:txBody>
      </p:sp>
      <p:pic>
        <p:nvPicPr>
          <p:cNvPr id="6" name="Picture 5">
            <a:extLst>
              <a:ext uri="{FF2B5EF4-FFF2-40B4-BE49-F238E27FC236}">
                <a16:creationId xmlns:a16="http://schemas.microsoft.com/office/drawing/2014/main" id="{AF52F72C-1B4A-4D1B-B7D1-0FD1CC418611}"/>
              </a:ext>
            </a:extLst>
          </p:cNvPr>
          <p:cNvPicPr>
            <a:picLocks noChangeAspect="1"/>
          </p:cNvPicPr>
          <p:nvPr/>
        </p:nvPicPr>
        <p:blipFill>
          <a:blip r:embed="rId5"/>
          <a:stretch>
            <a:fillRect/>
          </a:stretch>
        </p:blipFill>
        <p:spPr>
          <a:xfrm>
            <a:off x="3008016" y="5943164"/>
            <a:ext cx="1333616" cy="205758"/>
          </a:xfrm>
          <a:prstGeom prst="rect">
            <a:avLst/>
          </a:prstGeom>
        </p:spPr>
      </p:pic>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90B7EA9-DEA3-4273-8628-C990C0D5B876}"/>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174878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8" name="Slide Number Placeholder 7">
            <a:extLst>
              <a:ext uri="{FF2B5EF4-FFF2-40B4-BE49-F238E27FC236}">
                <a16:creationId xmlns:a16="http://schemas.microsoft.com/office/drawing/2014/main" id="{2E4F1801-20C6-4B2B-BF37-497BC32D991B}"/>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2639991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4" name="Slide Number Placeholder 3">
            <a:extLst>
              <a:ext uri="{FF2B5EF4-FFF2-40B4-BE49-F238E27FC236}">
                <a16:creationId xmlns:a16="http://schemas.microsoft.com/office/drawing/2014/main" id="{6D3521EA-1B5A-4F81-A02A-F40E5AD9F838}"/>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2638698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0524F81E-7860-4B06-82EE-2815A91E0BB6}"/>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1490183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ADJUSTMENTS</a:t>
            </a:r>
          </a:p>
          <a:p>
            <a:r>
              <a:rPr lang="en-US" sz="4800" b="1"/>
              <a:t>RATES</a:t>
            </a:r>
          </a:p>
          <a:p>
            <a:endParaRPr lang="en-GB" sz="4800"/>
          </a:p>
        </p:txBody>
      </p:sp>
      <p:sp>
        <p:nvSpPr>
          <p:cNvPr id="5" name="Slide Number Placeholder 4">
            <a:extLst>
              <a:ext uri="{FF2B5EF4-FFF2-40B4-BE49-F238E27FC236}">
                <a16:creationId xmlns:a16="http://schemas.microsoft.com/office/drawing/2014/main" id="{9DA87FD7-8C16-4A2B-A756-3B57417CAF9A}"/>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2" name="Slide Number Placeholder 1">
            <a:extLst>
              <a:ext uri="{FF2B5EF4-FFF2-40B4-BE49-F238E27FC236}">
                <a16:creationId xmlns:a16="http://schemas.microsoft.com/office/drawing/2014/main" id="{626D48C6-1CCA-4F27-8147-292653CB3AD1}"/>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104838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77665" y="2660697"/>
            <a:ext cx="9134880" cy="366818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1594" y="418090"/>
            <a:ext cx="7212013" cy="785812"/>
          </a:xfrm>
        </p:spPr>
        <p:txBody>
          <a:bodyPr/>
          <a:lstStyle/>
          <a:p>
            <a:pPr>
              <a:buClr>
                <a:srgbClr val="B8C617"/>
              </a:buClr>
            </a:pPr>
            <a:r>
              <a:rPr lang="en-US" sz="2800" b="1">
                <a:solidFill>
                  <a:srgbClr val="92D050"/>
                </a:solidFill>
                <a:latin typeface="+mn-lt"/>
              </a:rPr>
              <a:t>Where To Find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471594" y="1139306"/>
            <a:ext cx="9522782" cy="830997"/>
          </a:xfrm>
          <a:prstGeom prst="rect">
            <a:avLst/>
          </a:prstGeom>
        </p:spPr>
        <p:txBody>
          <a:bodyPr wrap="square" lIns="91440" tIns="45720" rIns="91440" bIns="45720" anchor="t">
            <a:spAutoFit/>
          </a:bodyPr>
          <a:lstStyle/>
          <a:p>
            <a:r>
              <a:rPr lang="en-US" sz="1600"/>
              <a:t>Timesheets are the start and finish times you have processed through either Stop/Start or Batch Edit Shifts.</a:t>
            </a:r>
            <a:endParaRPr lang="en-US" sz="1600">
              <a:cs typeface="Calibri"/>
            </a:endParaRPr>
          </a:p>
          <a:p>
            <a:endParaRPr lang="en-US" sz="1600"/>
          </a:p>
          <a:p>
            <a:r>
              <a:rPr lang="en-US" sz="1600"/>
              <a:t>Each day is processed as a timesheet, and you will be able to find them on each worker. </a:t>
            </a:r>
            <a:endParaRPr lang="en-US"/>
          </a:p>
        </p:txBody>
      </p:sp>
      <p:pic>
        <p:nvPicPr>
          <p:cNvPr id="6" name="Picture 5">
            <a:extLst>
              <a:ext uri="{FF2B5EF4-FFF2-40B4-BE49-F238E27FC236}">
                <a16:creationId xmlns:a16="http://schemas.microsoft.com/office/drawing/2014/main" id="{F66FD8B7-2E66-4D70-94EC-2B2E93F383D2}"/>
              </a:ext>
            </a:extLst>
          </p:cNvPr>
          <p:cNvPicPr>
            <a:picLocks noChangeAspect="1"/>
          </p:cNvPicPr>
          <p:nvPr/>
        </p:nvPicPr>
        <p:blipFill rotWithShape="1">
          <a:blip r:embed="rId3"/>
          <a:srcRect l="61651" t="7460" r="12458" b="37641"/>
          <a:stretch/>
        </p:blipFill>
        <p:spPr>
          <a:xfrm>
            <a:off x="1579455" y="2764732"/>
            <a:ext cx="8830683" cy="343559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4736387" y="4235764"/>
            <a:ext cx="2200664" cy="172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81862" y="5024760"/>
            <a:ext cx="1762448" cy="26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157808" y="2179332"/>
            <a:ext cx="1578579" cy="205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2707689" y="2170261"/>
            <a:ext cx="450119" cy="2717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86A744-FCCA-4048-8B5E-297970D29A39}"/>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3387105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54247" y="5859015"/>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75389" y="5933130"/>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63659" y="2979507"/>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49547" y="6245230"/>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92548" y="6046043"/>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915DD80-B353-4B90-9413-6840605C3AF1}"/>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2944167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A436F60-B6C8-4419-9486-888B1466DA0E}"/>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1875251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70105E4-B030-4201-BD37-7B8D72A1B046}"/>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158576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A19C7E0-62AD-4C25-BB79-1E42955956FD}"/>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232829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7A6364A2-0ACF-462B-AA01-8C3EE237D631}"/>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1779357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00BD9DAD-3633-43AB-A787-0A27CE4BE39D}"/>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2989400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0" y="211409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699476" y="224007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48293" y="482467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a:stCxn id="8" idx="2"/>
          </p:cNvCxnSpPr>
          <p:nvPr/>
        </p:nvCxnSpPr>
        <p:spPr>
          <a:xfrm>
            <a:off x="4339119" y="1793620"/>
            <a:ext cx="142875" cy="2957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598912" y="431683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196244" y="1479295"/>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23624" y="357790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27994" y="481346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638958" y="3257145"/>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738846" y="3394093"/>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7031447" y="2030674"/>
            <a:ext cx="2057045" cy="322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232090" y="35220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71018" y="5423954"/>
            <a:ext cx="485775" cy="219075"/>
          </a:xfrm>
          <a:prstGeom prst="rect">
            <a:avLst/>
          </a:prstGeom>
        </p:spPr>
      </p:pic>
      <p:sp>
        <p:nvSpPr>
          <p:cNvPr id="3" name="Slide Number Placeholder 2">
            <a:extLst>
              <a:ext uri="{FF2B5EF4-FFF2-40B4-BE49-F238E27FC236}">
                <a16:creationId xmlns:a16="http://schemas.microsoft.com/office/drawing/2014/main" id="{335C64D3-C08E-4B4B-9BCE-B1CD4192D465}"/>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1264900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10385" y="17027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632500" y="18154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734321" y="25046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4741" y="39594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96151" y="30145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11060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783865" y="1639467"/>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200870" y="31108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200870" y="53319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564206" y="4631648"/>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6004143" y="4631648"/>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772097" y="5634684"/>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823532" y="2428043"/>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400751" y="2504609"/>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434654" y="6276084"/>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10272724" y="3126211"/>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90772" y="44299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90771" y="43754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1005436" y="15192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211204" y="15408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9505E-A2B4-4533-B655-82C4AB2CCA53}"/>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3857628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432258" cy="2308324"/>
          </a:xfrm>
          <a:prstGeom prst="rect">
            <a:avLst/>
          </a:prstGeom>
          <a:noFill/>
        </p:spPr>
        <p:txBody>
          <a:bodyPr wrap="square">
            <a:spAutoFit/>
          </a:bodyPr>
          <a:lstStyle/>
          <a:p>
            <a:r>
              <a:rPr lang="en-US" sz="4800" b="1"/>
              <a:t>HISTORIC ADJUSTMENTS</a:t>
            </a:r>
          </a:p>
          <a:p>
            <a:r>
              <a:rPr lang="en-US" sz="4800" b="1"/>
              <a:t>MISSING HOURS</a:t>
            </a:r>
          </a:p>
          <a:p>
            <a:endParaRPr lang="en-GB" sz="4800"/>
          </a:p>
        </p:txBody>
      </p:sp>
      <p:sp>
        <p:nvSpPr>
          <p:cNvPr id="5" name="Slide Number Placeholder 4">
            <a:extLst>
              <a:ext uri="{FF2B5EF4-FFF2-40B4-BE49-F238E27FC236}">
                <a16:creationId xmlns:a16="http://schemas.microsoft.com/office/drawing/2014/main" id="{2C926C30-4875-4096-B076-85BA9E3930BB}"/>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1266972158"/>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30373" y="2644587"/>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22631" y="2736771"/>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32986" y="2414249"/>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39354" y="2818056"/>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35599" y="4462711"/>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32986" y="2414249"/>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70449" y="3258898"/>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84032" y="3347090"/>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41034" y="4065119"/>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65969" y="4827664"/>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31241" y="2264119"/>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84454" y="5505255"/>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05344" y="5078027"/>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B76F75D-25EA-48AD-8A5F-25D7EB8AF2EB}"/>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185065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3" y="2952925"/>
            <a:ext cx="6904334" cy="21017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8721" y="369478"/>
            <a:ext cx="9131300" cy="385762"/>
          </a:xfrm>
        </p:spPr>
        <p:txBody>
          <a:bodyPr/>
          <a:lstStyle/>
          <a:p>
            <a:pPr>
              <a:buClr>
                <a:srgbClr val="B8C617"/>
              </a:buClr>
            </a:pPr>
            <a:r>
              <a:rPr lang="en-US" sz="2800" b="1">
                <a:solidFill>
                  <a:srgbClr val="92D050"/>
                </a:solidFill>
                <a:latin typeface="Calibri"/>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7631"/>
          <a:stretch/>
        </p:blipFill>
        <p:spPr>
          <a:xfrm>
            <a:off x="1558692" y="3028426"/>
            <a:ext cx="6739063" cy="1909201"/>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55213" y="4133745"/>
            <a:ext cx="745725" cy="74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570907" y="4004883"/>
            <a:ext cx="19279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7994657" y="4062767"/>
            <a:ext cx="578306" cy="16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474381" y="4062767"/>
            <a:ext cx="1295640" cy="584775"/>
          </a:xfrm>
          <a:prstGeom prst="rect">
            <a:avLst/>
          </a:prstGeom>
        </p:spPr>
        <p:txBody>
          <a:bodyPr wrap="square">
            <a:spAutoFit/>
          </a:bodyPr>
          <a:lstStyle/>
          <a:p>
            <a:pPr algn="ctr"/>
            <a:r>
              <a:rPr lang="en-US" sz="1600"/>
              <a:t>Total pay for all workers</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284435" y="1969546"/>
            <a:ext cx="1998749" cy="830997"/>
          </a:xfrm>
          <a:prstGeom prst="rect">
            <a:avLst/>
          </a:prstGeom>
        </p:spPr>
        <p:txBody>
          <a:bodyPr wrap="square" lIns="91440" tIns="45720" rIns="91440" bIns="45720" anchor="t">
            <a:spAutoFit/>
          </a:bodyPr>
          <a:lstStyle/>
          <a:p>
            <a:pPr algn="ctr"/>
            <a:r>
              <a:rPr lang="en-US" sz="1600"/>
              <a:t>Total charge to client with adjustments for all workers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4573017" y="1860410"/>
            <a:ext cx="1561228" cy="830997"/>
          </a:xfrm>
          <a:prstGeom prst="rect">
            <a:avLst/>
          </a:prstGeom>
        </p:spPr>
        <p:txBody>
          <a:bodyPr wrap="square" lIns="91440" tIns="45720" rIns="91440" bIns="45720" anchor="t">
            <a:spAutoFit/>
          </a:bodyPr>
          <a:lstStyle/>
          <a:p>
            <a:pPr algn="ctr"/>
            <a:r>
              <a:rPr lang="en-US" sz="1600"/>
              <a:t>Total value to client for all workers</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4147609" y="5400563"/>
            <a:ext cx="1561228" cy="830997"/>
          </a:xfrm>
          <a:prstGeom prst="rect">
            <a:avLst/>
          </a:prstGeom>
        </p:spPr>
        <p:txBody>
          <a:bodyPr wrap="square" lIns="91440" tIns="45720" rIns="91440" bIns="45720" anchor="t">
            <a:spAutoFit/>
          </a:bodyPr>
          <a:lstStyle/>
          <a:p>
            <a:pPr algn="ctr"/>
            <a:r>
              <a:rPr lang="en-US" sz="1600"/>
              <a:t>Total hours processed for all workers</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892288" y="1914098"/>
            <a:ext cx="1759035" cy="830997"/>
          </a:xfrm>
          <a:prstGeom prst="rect">
            <a:avLst/>
          </a:prstGeom>
        </p:spPr>
        <p:txBody>
          <a:bodyPr wrap="square" lIns="91440" tIns="45720" rIns="91440" bIns="45720" anchor="t">
            <a:spAutoFit/>
          </a:bodyPr>
          <a:lstStyle/>
          <a:p>
            <a:pPr algn="ctr"/>
            <a:r>
              <a:rPr lang="en-US" sz="1600"/>
              <a:t>Status of open timesheets and unsubmitted</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111674" y="3681627"/>
            <a:ext cx="1561228" cy="584775"/>
          </a:xfrm>
          <a:prstGeom prst="rect">
            <a:avLst/>
          </a:prstGeom>
        </p:spPr>
        <p:txBody>
          <a:bodyPr wrap="square">
            <a:spAutoFit/>
          </a:bodyPr>
          <a:lstStyle/>
          <a:p>
            <a:pPr algn="ctr"/>
            <a:r>
              <a:rPr lang="en-US" sz="1600"/>
              <a:t>How many timesheets</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2228694" y="2691407"/>
            <a:ext cx="3065646" cy="129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a:off x="7354163" y="2835887"/>
            <a:ext cx="428282" cy="1025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5988408" y="2607027"/>
            <a:ext cx="302203" cy="120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45BACC6-5E7B-47C1-8F17-A876A890D30E}"/>
              </a:ext>
            </a:extLst>
          </p:cNvPr>
          <p:cNvSpPr/>
          <p:nvPr/>
        </p:nvSpPr>
        <p:spPr>
          <a:xfrm>
            <a:off x="3471169" y="3929530"/>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8DFCE5-6AF0-4295-AF03-CCEFC0A7EC5A}"/>
              </a:ext>
            </a:extLst>
          </p:cNvPr>
          <p:cNvSpPr/>
          <p:nvPr/>
        </p:nvSpPr>
        <p:spPr>
          <a:xfrm>
            <a:off x="5369141" y="3960904"/>
            <a:ext cx="268179" cy="149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B5B82D-7882-4EAF-BA85-B6B53CBA6958}"/>
              </a:ext>
            </a:extLst>
          </p:cNvPr>
          <p:cNvSpPr/>
          <p:nvPr/>
        </p:nvSpPr>
        <p:spPr>
          <a:xfrm>
            <a:off x="5743546"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35884-22B5-46A2-99CC-26CA1E743F25}"/>
              </a:ext>
            </a:extLst>
          </p:cNvPr>
          <p:cNvSpPr/>
          <p:nvPr/>
        </p:nvSpPr>
        <p:spPr>
          <a:xfrm>
            <a:off x="6196219"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F0D36A0-1D8B-45F9-BC40-F34305ADEEFE}"/>
              </a:ext>
            </a:extLst>
          </p:cNvPr>
          <p:cNvSpPr/>
          <p:nvPr/>
        </p:nvSpPr>
        <p:spPr>
          <a:xfrm>
            <a:off x="7147790" y="3942741"/>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A928A43-6D80-484D-B746-CB3AA0725865}"/>
              </a:ext>
            </a:extLst>
          </p:cNvPr>
          <p:cNvSpPr/>
          <p:nvPr/>
        </p:nvSpPr>
        <p:spPr>
          <a:xfrm>
            <a:off x="7588624" y="3944378"/>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9FE54A-2B8D-48F0-8B59-D1F48646DA8E}"/>
              </a:ext>
            </a:extLst>
          </p:cNvPr>
          <p:cNvPicPr>
            <a:picLocks noChangeAspect="1"/>
          </p:cNvPicPr>
          <p:nvPr/>
        </p:nvPicPr>
        <p:blipFill>
          <a:blip r:embed="rId4"/>
          <a:stretch>
            <a:fillRect/>
          </a:stretch>
        </p:blipFill>
        <p:spPr>
          <a:xfrm>
            <a:off x="5409932" y="4161913"/>
            <a:ext cx="172170" cy="354774"/>
          </a:xfrm>
          <a:prstGeom prst="rect">
            <a:avLst/>
          </a:prstGeom>
        </p:spPr>
      </p:pic>
      <p:pic>
        <p:nvPicPr>
          <p:cNvPr id="24" name="Picture 23">
            <a:extLst>
              <a:ext uri="{FF2B5EF4-FFF2-40B4-BE49-F238E27FC236}">
                <a16:creationId xmlns:a16="http://schemas.microsoft.com/office/drawing/2014/main" id="{2B0E02FC-7F14-44B7-BEB5-1917851E358C}"/>
              </a:ext>
            </a:extLst>
          </p:cNvPr>
          <p:cNvPicPr>
            <a:picLocks noChangeAspect="1"/>
          </p:cNvPicPr>
          <p:nvPr/>
        </p:nvPicPr>
        <p:blipFill>
          <a:blip r:embed="rId5"/>
          <a:stretch>
            <a:fillRect/>
          </a:stretch>
        </p:blipFill>
        <p:spPr>
          <a:xfrm>
            <a:off x="5416698" y="4541562"/>
            <a:ext cx="200220" cy="342161"/>
          </a:xfrm>
          <a:prstGeom prst="rect">
            <a:avLst/>
          </a:prstGeom>
        </p:spPr>
      </p:pic>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814658" y="4161913"/>
            <a:ext cx="1122709" cy="1045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F652923-12ED-49E7-AEC5-F8BD04CBB02B}"/>
              </a:ext>
            </a:extLst>
          </p:cNvPr>
          <p:cNvPicPr>
            <a:picLocks noChangeAspect="1"/>
          </p:cNvPicPr>
          <p:nvPr/>
        </p:nvPicPr>
        <p:blipFill>
          <a:blip r:embed="rId6"/>
          <a:stretch>
            <a:fillRect/>
          </a:stretch>
        </p:blipFill>
        <p:spPr>
          <a:xfrm>
            <a:off x="5403619" y="3995630"/>
            <a:ext cx="160268" cy="85858"/>
          </a:xfrm>
          <a:prstGeom prst="rect">
            <a:avLst/>
          </a:prstGeom>
        </p:spPr>
      </p:pic>
      <p:sp>
        <p:nvSpPr>
          <p:cNvPr id="2" name="Rectangle 1">
            <a:extLst>
              <a:ext uri="{FF2B5EF4-FFF2-40B4-BE49-F238E27FC236}">
                <a16:creationId xmlns:a16="http://schemas.microsoft.com/office/drawing/2014/main" id="{28026372-961D-4810-AEAC-E635EC3DF09A}"/>
              </a:ext>
            </a:extLst>
          </p:cNvPr>
          <p:cNvSpPr/>
          <p:nvPr/>
        </p:nvSpPr>
        <p:spPr>
          <a:xfrm>
            <a:off x="722362" y="922343"/>
            <a:ext cx="9522782" cy="338554"/>
          </a:xfrm>
          <a:prstGeom prst="rect">
            <a:avLst/>
          </a:prstGeom>
        </p:spPr>
        <p:txBody>
          <a:bodyPr wrap="square" lIns="91440" tIns="45720" rIns="91440" bIns="45720" anchor="t">
            <a:spAutoFit/>
          </a:bodyPr>
          <a:lstStyle/>
          <a:p>
            <a:r>
              <a:rPr lang="en-US" sz="1600"/>
              <a:t>Below is some information on the timesheets represented by different columns.</a:t>
            </a:r>
          </a:p>
        </p:txBody>
      </p:sp>
      <p:sp>
        <p:nvSpPr>
          <p:cNvPr id="4" name="Slide Number Placeholder 3">
            <a:extLst>
              <a:ext uri="{FF2B5EF4-FFF2-40B4-BE49-F238E27FC236}">
                <a16:creationId xmlns:a16="http://schemas.microsoft.com/office/drawing/2014/main" id="{E503BB0A-8ADB-4B00-B2C2-42EF9AE7D331}"/>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3812840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9870" y="2100574"/>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775150" y="2180232"/>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023939" y="4454572"/>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002651" y="4874816"/>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045544" y="5299528"/>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315146" y="1624383"/>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2963612" y="4386045"/>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671155" y="2981466"/>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766209" y="3070721"/>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372253" y="4143973"/>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606002" y="4332288"/>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38068" y="6149447"/>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106257" y="6296640"/>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2470" y="6128560"/>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2963612" y="6202675"/>
            <a:ext cx="1874682" cy="215026"/>
          </a:xfrm>
          <a:prstGeom prst="rect">
            <a:avLst/>
          </a:prstGeom>
        </p:spPr>
      </p:pic>
      <p:sp>
        <p:nvSpPr>
          <p:cNvPr id="6" name="Slide Number Placeholder 5">
            <a:extLst>
              <a:ext uri="{FF2B5EF4-FFF2-40B4-BE49-F238E27FC236}">
                <a16:creationId xmlns:a16="http://schemas.microsoft.com/office/drawing/2014/main" id="{1580036E-FB57-4BCA-8999-CE39EEDD7946}"/>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524446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974B40-54B4-42D6-AC6A-F86E80E37406}"/>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1840414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09D127-91CD-4F36-B297-4CF970318176}"/>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22842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A0F595-D7FD-4390-8D1A-69F6F64C6E19}"/>
              </a:ext>
            </a:extLst>
          </p:cNvPr>
          <p:cNvSpPr/>
          <p:nvPr/>
        </p:nvSpPr>
        <p:spPr>
          <a:xfrm>
            <a:off x="7266394" y="4029629"/>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4"/>
          <a:stretch>
            <a:fillRect/>
          </a:stretch>
        </p:blipFill>
        <p:spPr>
          <a:xfrm>
            <a:off x="7349651" y="4110393"/>
            <a:ext cx="3665637" cy="2667672"/>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7950780" y="519039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9022603" y="3625316"/>
            <a:ext cx="0" cy="1505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C6D1EB3-4D18-467C-897F-5FF15581E7DC}"/>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4250446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D051ABE-2DC0-41CA-9FBF-FE4D06D13D39}"/>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1395857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2" name="Slide Number Placeholder 1">
            <a:extLst>
              <a:ext uri="{FF2B5EF4-FFF2-40B4-BE49-F238E27FC236}">
                <a16:creationId xmlns:a16="http://schemas.microsoft.com/office/drawing/2014/main" id="{DAF4C392-D9B6-422E-AA9C-29139B196870}"/>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1661265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74959" y="2115180"/>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0492" y="2079350"/>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79425" y="2222540"/>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2385" y="4769984"/>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3279" y="5174777"/>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88460" y="1378555"/>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2258" y="4735419"/>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75964" y="1777764"/>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0286" y="3493609"/>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2259" y="5568521"/>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2555" y="3480724"/>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2443" y="3617671"/>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3681" y="2688656"/>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75289" y="3728090"/>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37286" y="5505255"/>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B37AA59-E60D-4B2A-B690-173C2C610D09}"/>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650557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669849" y="1819166"/>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91965" y="1915423"/>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925470" y="2499025"/>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471316" y="1396192"/>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812296" y="3093956"/>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815293" y="4171700"/>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4042793" y="2596526"/>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666256" y="3905815"/>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4066484" y="4782927"/>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649511" y="3865321"/>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340648" y="3405269"/>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345481" y="4274792"/>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846520" y="4274792"/>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527675" y="5184007"/>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539794" y="5395648"/>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90674" y="2572574"/>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448922" y="2238472"/>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641422" y="2024381"/>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561112" y="6122862"/>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337753" y="2578664"/>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283295" y="1406316"/>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97611" y="1458210"/>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1C9D69-2BF8-486E-B44E-A469523BB53C}"/>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2838617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5" name="Slide Number Placeholder 4">
            <a:extLst>
              <a:ext uri="{FF2B5EF4-FFF2-40B4-BE49-F238E27FC236}">
                <a16:creationId xmlns:a16="http://schemas.microsoft.com/office/drawing/2014/main" id="{80581B5F-2589-496C-BFB6-CEFDF24A28B0}"/>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3499286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647011" y="1490008"/>
            <a:ext cx="10304627" cy="1938992"/>
          </a:xfrm>
          <a:prstGeom prst="rect">
            <a:avLst/>
          </a:prstGeom>
          <a:noFill/>
        </p:spPr>
        <p:txBody>
          <a:bodyPr wrap="square" rtlCol="0">
            <a:spAutoFit/>
          </a:bodyPr>
          <a:lstStyle/>
          <a:p>
            <a:r>
              <a:rPr lang="en-GB" sz="2400">
                <a:solidFill>
                  <a:srgbClr val="FF0000"/>
                </a:solidFill>
              </a:rPr>
              <a:t>Approved shifts need to either be completed daily or weekly. Deadline for hours daily is agreed with your agency.</a:t>
            </a:r>
          </a:p>
          <a:p>
            <a:endParaRPr lang="en-GB" sz="2400">
              <a:solidFill>
                <a:srgbClr val="FF0000"/>
              </a:solidFill>
            </a:endParaRPr>
          </a:p>
          <a:p>
            <a:r>
              <a:rPr lang="en-GB" sz="2400">
                <a:solidFill>
                  <a:srgbClr val="FF0000"/>
                </a:solidFill>
              </a:rPr>
              <a:t>Weekly needs to be approved 12 noon Monday (with the exception of bank holidays </a:t>
            </a:r>
            <a:r>
              <a:rPr lang="en-GB" sz="2400" err="1">
                <a:solidFill>
                  <a:srgbClr val="FF0000"/>
                </a:solidFill>
              </a:rPr>
              <a:t>ie</a:t>
            </a:r>
            <a:r>
              <a:rPr lang="en-GB" sz="2400">
                <a:solidFill>
                  <a:srgbClr val="FF0000"/>
                </a:solidFill>
              </a:rPr>
              <a:t> Christmas and Easter)</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How To Approve Shifts?</a:t>
            </a:r>
            <a:endParaRPr lang="en-GB" sz="2800" b="1"/>
          </a:p>
        </p:txBody>
      </p:sp>
      <p:sp>
        <p:nvSpPr>
          <p:cNvPr id="3" name="Slide Number Placeholder 2">
            <a:extLst>
              <a:ext uri="{FF2B5EF4-FFF2-40B4-BE49-F238E27FC236}">
                <a16:creationId xmlns:a16="http://schemas.microsoft.com/office/drawing/2014/main" id="{193517B9-0FF7-4450-B954-4120416B49DB}"/>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3718516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2" y="2877068"/>
            <a:ext cx="6887299" cy="217759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2377" y="269552"/>
            <a:ext cx="9131300" cy="385762"/>
          </a:xfrm>
        </p:spPr>
        <p:txBody>
          <a:bodyPr/>
          <a:lstStyle/>
          <a:p>
            <a:pPr>
              <a:buClr>
                <a:srgbClr val="B8C617"/>
              </a:buClr>
            </a:pPr>
            <a:r>
              <a:rPr lang="en-US" sz="2800" b="1">
                <a:solidFill>
                  <a:srgbClr val="92D050"/>
                </a:solidFill>
                <a:latin typeface="+mn-lt"/>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8621"/>
          <a:stretch/>
        </p:blipFill>
        <p:spPr>
          <a:xfrm>
            <a:off x="1614166" y="3055793"/>
            <a:ext cx="6679148" cy="1866310"/>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88924" y="4376691"/>
            <a:ext cx="745725" cy="49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V="1">
            <a:off x="1384183" y="4240921"/>
            <a:ext cx="2069231" cy="1056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515606-469F-486E-A1B5-1529746AB816}"/>
              </a:ext>
            </a:extLst>
          </p:cNvPr>
          <p:cNvSpPr/>
          <p:nvPr/>
        </p:nvSpPr>
        <p:spPr>
          <a:xfrm>
            <a:off x="3488924" y="4149538"/>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79B6-9963-4833-9273-C470BFACE036}"/>
              </a:ext>
            </a:extLst>
          </p:cNvPr>
          <p:cNvSpPr/>
          <p:nvPr/>
        </p:nvSpPr>
        <p:spPr>
          <a:xfrm>
            <a:off x="4223315" y="4149539"/>
            <a:ext cx="730425" cy="165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51A22D-32C3-4F35-B062-711A58C02D7D}"/>
              </a:ext>
            </a:extLst>
          </p:cNvPr>
          <p:cNvSpPr/>
          <p:nvPr/>
        </p:nvSpPr>
        <p:spPr>
          <a:xfrm>
            <a:off x="5894773" y="4163195"/>
            <a:ext cx="292964" cy="16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1A211B-15ED-4C1D-8C3D-78DD3B914619}"/>
              </a:ext>
            </a:extLst>
          </p:cNvPr>
          <p:cNvSpPr/>
          <p:nvPr/>
        </p:nvSpPr>
        <p:spPr>
          <a:xfrm>
            <a:off x="6294266" y="4152263"/>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A428F2F-0441-4E0B-A092-891B785746B4}"/>
              </a:ext>
            </a:extLst>
          </p:cNvPr>
          <p:cNvSpPr/>
          <p:nvPr/>
        </p:nvSpPr>
        <p:spPr>
          <a:xfrm>
            <a:off x="7260378" y="4134508"/>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6CCCA88-C12D-4AAE-B627-25EB11737782}"/>
              </a:ext>
            </a:extLst>
          </p:cNvPr>
          <p:cNvSpPr/>
          <p:nvPr/>
        </p:nvSpPr>
        <p:spPr>
          <a:xfrm>
            <a:off x="7708778" y="4131312"/>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8060874" y="3548543"/>
            <a:ext cx="595575" cy="40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537991" y="3168607"/>
            <a:ext cx="1295640" cy="584775"/>
          </a:xfrm>
          <a:prstGeom prst="rect">
            <a:avLst/>
          </a:prstGeom>
        </p:spPr>
        <p:txBody>
          <a:bodyPr wrap="square">
            <a:spAutoFit/>
          </a:bodyPr>
          <a:lstStyle/>
          <a:p>
            <a:pPr algn="ctr"/>
            <a:r>
              <a:rPr lang="en-US" sz="1600"/>
              <a:t>Total pay to worker</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874490" y="5174334"/>
            <a:ext cx="1295641" cy="830997"/>
          </a:xfrm>
          <a:prstGeom prst="rect">
            <a:avLst/>
          </a:prstGeom>
        </p:spPr>
        <p:txBody>
          <a:bodyPr wrap="square" lIns="91440" tIns="45720" rIns="91440" bIns="45720" anchor="t">
            <a:spAutoFit/>
          </a:bodyPr>
          <a:lstStyle/>
          <a:p>
            <a:pPr algn="ctr"/>
            <a:r>
              <a:rPr lang="en-US" sz="1600"/>
              <a:t>Total charge to client with adjustments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6063135" y="2088552"/>
            <a:ext cx="1561228" cy="584775"/>
          </a:xfrm>
          <a:prstGeom prst="rect">
            <a:avLst/>
          </a:prstGeom>
        </p:spPr>
        <p:txBody>
          <a:bodyPr wrap="square" lIns="91440" tIns="45720" rIns="91440" bIns="45720" anchor="t">
            <a:spAutoFit/>
          </a:bodyPr>
          <a:lstStyle/>
          <a:p>
            <a:r>
              <a:rPr lang="en-US" sz="1600"/>
              <a:t>Total value to client</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3807913" y="5311916"/>
            <a:ext cx="1561228" cy="584775"/>
          </a:xfrm>
          <a:prstGeom prst="rect">
            <a:avLst/>
          </a:prstGeom>
        </p:spPr>
        <p:txBody>
          <a:bodyPr wrap="square" lIns="91440" tIns="45720" rIns="91440" bIns="45720" anchor="t">
            <a:spAutoFit/>
          </a:bodyPr>
          <a:lstStyle/>
          <a:p>
            <a:r>
              <a:rPr lang="en-US" sz="1600"/>
              <a:t>Total hours processed</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1829133" y="1833539"/>
            <a:ext cx="1759035" cy="830997"/>
          </a:xfrm>
          <a:prstGeom prst="rect">
            <a:avLst/>
          </a:prstGeom>
        </p:spPr>
        <p:txBody>
          <a:bodyPr wrap="square" lIns="91440" tIns="45720" rIns="91440" bIns="45720" anchor="t">
            <a:spAutoFit/>
          </a:bodyPr>
          <a:lstStyle/>
          <a:p>
            <a:pPr algn="ctr"/>
            <a:r>
              <a:rPr lang="en-US" sz="1600"/>
              <a:t>Job card which the worker is being pay rolled on</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485123" y="5297554"/>
            <a:ext cx="1561228" cy="338554"/>
          </a:xfrm>
          <a:prstGeom prst="rect">
            <a:avLst/>
          </a:prstGeom>
        </p:spPr>
        <p:txBody>
          <a:bodyPr wrap="square" lIns="91440" tIns="45720" rIns="91440" bIns="45720" anchor="t">
            <a:spAutoFit/>
          </a:bodyPr>
          <a:lstStyle/>
          <a:p>
            <a:r>
              <a:rPr lang="en-US" sz="1600"/>
              <a:t>Worker's name</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3372374" y="2464902"/>
            <a:ext cx="1081620" cy="1576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770723" y="4342503"/>
            <a:ext cx="1141872" cy="10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flipV="1">
            <a:off x="7553823" y="4412202"/>
            <a:ext cx="553330" cy="65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6476258" y="2673327"/>
            <a:ext cx="0" cy="1315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8A4807-DAD1-4403-B6A3-769CAEA86515}"/>
              </a:ext>
            </a:extLst>
          </p:cNvPr>
          <p:cNvSpPr/>
          <p:nvPr/>
        </p:nvSpPr>
        <p:spPr>
          <a:xfrm>
            <a:off x="1714867" y="1182105"/>
            <a:ext cx="9522782" cy="338554"/>
          </a:xfrm>
          <a:prstGeom prst="rect">
            <a:avLst/>
          </a:prstGeom>
        </p:spPr>
        <p:txBody>
          <a:bodyPr wrap="square" lIns="91440" tIns="45720" rIns="91440" bIns="45720" anchor="t">
            <a:spAutoFit/>
          </a:bodyPr>
          <a:lstStyle/>
          <a:p>
            <a:r>
              <a:rPr lang="en-US" sz="1600"/>
              <a:t>Further information on</a:t>
            </a:r>
            <a:r>
              <a:rPr lang="en-US" sz="1600">
                <a:ea typeface="+mn-lt"/>
                <a:cs typeface="+mn-lt"/>
              </a:rPr>
              <a:t> the timesheets represented by different columns.</a:t>
            </a:r>
          </a:p>
        </p:txBody>
      </p:sp>
      <p:sp>
        <p:nvSpPr>
          <p:cNvPr id="4" name="Slide Number Placeholder 3">
            <a:extLst>
              <a:ext uri="{FF2B5EF4-FFF2-40B4-BE49-F238E27FC236}">
                <a16:creationId xmlns:a16="http://schemas.microsoft.com/office/drawing/2014/main" id="{7E1017FB-D386-4B4B-B7F7-11379274A9CE}"/>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1182722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F40F755-C6BE-4FBF-B701-24BDD1AB4C33}"/>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174010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3" name="Slide Number Placeholder 2">
            <a:extLst>
              <a:ext uri="{FF2B5EF4-FFF2-40B4-BE49-F238E27FC236}">
                <a16:creationId xmlns:a16="http://schemas.microsoft.com/office/drawing/2014/main" id="{E97B57F5-E3FB-4E74-86DD-555522240BFA}"/>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2192793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OVERVIEW</a:t>
            </a:r>
            <a:endParaRPr lang="en-GB" sz="4800" b="1"/>
          </a:p>
        </p:txBody>
      </p:sp>
      <p:sp>
        <p:nvSpPr>
          <p:cNvPr id="5" name="Slide Number Placeholder 4">
            <a:extLst>
              <a:ext uri="{FF2B5EF4-FFF2-40B4-BE49-F238E27FC236}">
                <a16:creationId xmlns:a16="http://schemas.microsoft.com/office/drawing/2014/main" id="{1CA6D9B3-9E22-462A-AFDB-5FB271FFD8F8}"/>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2536182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SEARCH</a:t>
            </a:r>
            <a:endParaRPr lang="en-GB" sz="4800" b="1"/>
          </a:p>
        </p:txBody>
      </p:sp>
      <p:sp>
        <p:nvSpPr>
          <p:cNvPr id="5" name="Slide Number Placeholder 4">
            <a:extLst>
              <a:ext uri="{FF2B5EF4-FFF2-40B4-BE49-F238E27FC236}">
                <a16:creationId xmlns:a16="http://schemas.microsoft.com/office/drawing/2014/main" id="{E9E41E29-3F27-4320-A287-2E57495DEA8B}"/>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3001488559"/>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919683" y="1480483"/>
            <a:ext cx="6777334" cy="465186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Workers Page?</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27605" y="903242"/>
            <a:ext cx="2271318" cy="338554"/>
          </a:xfrm>
          <a:prstGeom prst="rect">
            <a:avLst/>
          </a:prstGeom>
        </p:spPr>
        <p:txBody>
          <a:bodyPr wrap="square" lIns="91440" tIns="45720" rIns="91440" bIns="45720" anchor="t">
            <a:spAutoFit/>
          </a:bodyPr>
          <a:lstStyle/>
          <a:p>
            <a:r>
              <a:rPr lang="en-US" sz="1600"/>
              <a:t>Go to Workers</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2033243" y="1576951"/>
            <a:ext cx="6567838" cy="4461053"/>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355511" y="1576952"/>
            <a:ext cx="434604" cy="344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83F019-CE04-4F05-A987-6022CC8B24B0}"/>
              </a:ext>
            </a:extLst>
          </p:cNvPr>
          <p:cNvSpPr/>
          <p:nvPr/>
        </p:nvSpPr>
        <p:spPr>
          <a:xfrm>
            <a:off x="2133827" y="2667699"/>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8A21A6-A01C-4793-A9D4-E6552A1134F6}"/>
              </a:ext>
            </a:extLst>
          </p:cNvPr>
          <p:cNvSpPr/>
          <p:nvPr/>
        </p:nvSpPr>
        <p:spPr>
          <a:xfrm>
            <a:off x="2133827" y="3112316"/>
            <a:ext cx="1297270" cy="2069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CD651EC-D02F-4070-8E55-C3F1ECA3FB12}"/>
              </a:ext>
            </a:extLst>
          </p:cNvPr>
          <p:cNvSpPr/>
          <p:nvPr/>
        </p:nvSpPr>
        <p:spPr>
          <a:xfrm>
            <a:off x="3596389" y="2667699"/>
            <a:ext cx="4658378"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5441E5F-0708-434D-8696-2601EEA6B698}"/>
              </a:ext>
            </a:extLst>
          </p:cNvPr>
          <p:cNvSpPr/>
          <p:nvPr/>
        </p:nvSpPr>
        <p:spPr>
          <a:xfrm>
            <a:off x="154810" y="2475113"/>
            <a:ext cx="1512857" cy="584775"/>
          </a:xfrm>
          <a:prstGeom prst="rect">
            <a:avLst/>
          </a:prstGeom>
        </p:spPr>
        <p:txBody>
          <a:bodyPr wrap="square" lIns="91440" tIns="45720" rIns="91440" bIns="45720" anchor="t">
            <a:spAutoFit/>
          </a:bodyPr>
          <a:lstStyle/>
          <a:p>
            <a:pPr algn="ctr"/>
            <a:r>
              <a:rPr lang="en-US" sz="1600"/>
              <a:t>All – Recently Used Workers</a:t>
            </a:r>
          </a:p>
        </p:txBody>
      </p:sp>
      <p:sp>
        <p:nvSpPr>
          <p:cNvPr id="13" name="Rectangle 12">
            <a:extLst>
              <a:ext uri="{FF2B5EF4-FFF2-40B4-BE49-F238E27FC236}">
                <a16:creationId xmlns:a16="http://schemas.microsoft.com/office/drawing/2014/main" id="{B48B62D9-5ACC-43DD-B2E0-537BC74FA86D}"/>
              </a:ext>
            </a:extLst>
          </p:cNvPr>
          <p:cNvSpPr/>
          <p:nvPr/>
        </p:nvSpPr>
        <p:spPr>
          <a:xfrm>
            <a:off x="9187567" y="2604122"/>
            <a:ext cx="2324495" cy="2308324"/>
          </a:xfrm>
          <a:prstGeom prst="rect">
            <a:avLst/>
          </a:prstGeom>
        </p:spPr>
        <p:txBody>
          <a:bodyPr wrap="square" lIns="91440" tIns="45720" rIns="91440" bIns="45720" anchor="t">
            <a:spAutoFit/>
          </a:bodyPr>
          <a:lstStyle/>
          <a:p>
            <a:r>
              <a:rPr lang="en-US" sz="1600"/>
              <a:t>This area shows you -</a:t>
            </a:r>
          </a:p>
          <a:p>
            <a:r>
              <a:rPr lang="en-US" sz="1600"/>
              <a:t>Name</a:t>
            </a:r>
          </a:p>
          <a:p>
            <a:r>
              <a:rPr lang="en-US" sz="1600"/>
              <a:t>Region</a:t>
            </a:r>
          </a:p>
          <a:p>
            <a:r>
              <a:rPr lang="en-US" sz="1600"/>
              <a:t>Registration Status which should be 100%</a:t>
            </a:r>
          </a:p>
          <a:p>
            <a:r>
              <a:rPr lang="en-US" sz="1600"/>
              <a:t>Agency</a:t>
            </a:r>
          </a:p>
          <a:p>
            <a:r>
              <a:rPr lang="en-US" sz="1600"/>
              <a:t>Assessment</a:t>
            </a:r>
          </a:p>
          <a:p>
            <a:r>
              <a:rPr lang="en-US" sz="1600"/>
              <a:t>Clock is where you can add reminders</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919683" y="1241796"/>
            <a:ext cx="2319780" cy="561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A6CD4C-5015-4D5E-B501-B5628EFA8B8D}"/>
              </a:ext>
            </a:extLst>
          </p:cNvPr>
          <p:cNvCxnSpPr>
            <a:cxnSpLocks/>
          </p:cNvCxnSpPr>
          <p:nvPr/>
        </p:nvCxnSpPr>
        <p:spPr>
          <a:xfrm flipH="1">
            <a:off x="8415780" y="2804178"/>
            <a:ext cx="6107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35A75C-74F3-46A3-8004-492354CFBEBB}"/>
              </a:ext>
            </a:extLst>
          </p:cNvPr>
          <p:cNvCxnSpPr>
            <a:cxnSpLocks/>
          </p:cNvCxnSpPr>
          <p:nvPr/>
        </p:nvCxnSpPr>
        <p:spPr>
          <a:xfrm>
            <a:off x="1415652" y="3319222"/>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C9CA17-1212-45C7-9D1C-516F250CD2C6}"/>
              </a:ext>
            </a:extLst>
          </p:cNvPr>
          <p:cNvCxnSpPr>
            <a:cxnSpLocks/>
          </p:cNvCxnSpPr>
          <p:nvPr/>
        </p:nvCxnSpPr>
        <p:spPr>
          <a:xfrm>
            <a:off x="1415652" y="2804178"/>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4DB43B-B166-445C-B9C8-8D6331EC4964}"/>
              </a:ext>
            </a:extLst>
          </p:cNvPr>
          <p:cNvSpPr/>
          <p:nvPr/>
        </p:nvSpPr>
        <p:spPr>
          <a:xfrm>
            <a:off x="125978" y="3096565"/>
            <a:ext cx="1512857" cy="830997"/>
          </a:xfrm>
          <a:prstGeom prst="rect">
            <a:avLst/>
          </a:prstGeom>
        </p:spPr>
        <p:txBody>
          <a:bodyPr wrap="square" lIns="91440" tIns="45720" rIns="91440" bIns="45720" anchor="t">
            <a:spAutoFit/>
          </a:bodyPr>
          <a:lstStyle/>
          <a:p>
            <a:pPr algn="ctr"/>
            <a:r>
              <a:rPr lang="en-US" sz="1600"/>
              <a:t>Which Workers Have Had Assessments</a:t>
            </a:r>
          </a:p>
        </p:txBody>
      </p:sp>
      <p:sp>
        <p:nvSpPr>
          <p:cNvPr id="7" name="Slide Number Placeholder 6">
            <a:extLst>
              <a:ext uri="{FF2B5EF4-FFF2-40B4-BE49-F238E27FC236}">
                <a16:creationId xmlns:a16="http://schemas.microsoft.com/office/drawing/2014/main" id="{AC42421F-D6DF-4698-ADF9-6F0B5547E1B1}"/>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2421133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3926050" y="1677797"/>
            <a:ext cx="6753135" cy="425321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Search For A Worker?</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2228477"/>
            <a:ext cx="2548156" cy="584775"/>
          </a:xfrm>
          <a:prstGeom prst="rect">
            <a:avLst/>
          </a:prstGeom>
        </p:spPr>
        <p:txBody>
          <a:bodyPr wrap="square" lIns="91440" tIns="45720" rIns="91440" bIns="45720" anchor="t">
            <a:spAutoFit/>
          </a:bodyPr>
          <a:lstStyle/>
          <a:p>
            <a:pPr algn="ctr"/>
            <a:r>
              <a:rPr lang="en-US" sz="1600"/>
              <a:t>You can type in the workers name from this section</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4038129" y="1810896"/>
            <a:ext cx="6584616" cy="3987020"/>
          </a:xfrm>
          <a:prstGeom prst="rect">
            <a:avLst/>
          </a:prstGeom>
        </p:spPr>
      </p:pic>
      <p:sp>
        <p:nvSpPr>
          <p:cNvPr id="9" name="Rectangle 8">
            <a:extLst>
              <a:ext uri="{FF2B5EF4-FFF2-40B4-BE49-F238E27FC236}">
                <a16:creationId xmlns:a16="http://schemas.microsoft.com/office/drawing/2014/main" id="{30EEC0B9-4E8E-4297-985D-10D6D179D35E}"/>
              </a:ext>
            </a:extLst>
          </p:cNvPr>
          <p:cNvSpPr/>
          <p:nvPr/>
        </p:nvSpPr>
        <p:spPr>
          <a:xfrm>
            <a:off x="4147184" y="3539521"/>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676088" y="2567031"/>
            <a:ext cx="1449988" cy="9724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4BCFF3-120E-4521-98D7-DD8DE5FCE8DE}"/>
              </a:ext>
            </a:extLst>
          </p:cNvPr>
          <p:cNvSpPr/>
          <p:nvPr/>
        </p:nvSpPr>
        <p:spPr>
          <a:xfrm>
            <a:off x="4126076" y="3945578"/>
            <a:ext cx="1339486"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75FD2F-A0E9-499B-8111-9DB09AA10CF9}"/>
              </a:ext>
            </a:extLst>
          </p:cNvPr>
          <p:cNvSpPr/>
          <p:nvPr/>
        </p:nvSpPr>
        <p:spPr>
          <a:xfrm>
            <a:off x="4147184" y="4368046"/>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981C34-5857-47A8-8B57-037C788D1E2A}"/>
              </a:ext>
            </a:extLst>
          </p:cNvPr>
          <p:cNvSpPr/>
          <p:nvPr/>
        </p:nvSpPr>
        <p:spPr>
          <a:xfrm>
            <a:off x="4126076" y="4830818"/>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02D96A4-E4EA-426C-90B4-16292778630E}"/>
              </a:ext>
            </a:extLst>
          </p:cNvPr>
          <p:cNvCxnSpPr>
            <a:cxnSpLocks/>
          </p:cNvCxnSpPr>
          <p:nvPr/>
        </p:nvCxnSpPr>
        <p:spPr>
          <a:xfrm>
            <a:off x="3103926" y="3607306"/>
            <a:ext cx="1032704" cy="365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6343FE-59F7-4020-828D-84E4B0AC5C44}"/>
              </a:ext>
            </a:extLst>
          </p:cNvPr>
          <p:cNvCxnSpPr>
            <a:cxnSpLocks/>
          </p:cNvCxnSpPr>
          <p:nvPr/>
        </p:nvCxnSpPr>
        <p:spPr>
          <a:xfrm>
            <a:off x="2961314" y="4413474"/>
            <a:ext cx="116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31AE5D-EC35-45F0-8C12-51C7AAA722B6}"/>
              </a:ext>
            </a:extLst>
          </p:cNvPr>
          <p:cNvCxnSpPr>
            <a:cxnSpLocks/>
          </p:cNvCxnSpPr>
          <p:nvPr/>
        </p:nvCxnSpPr>
        <p:spPr>
          <a:xfrm flipV="1">
            <a:off x="2876702" y="4915520"/>
            <a:ext cx="1270482" cy="420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DF3AE15-E48C-4532-B16C-A4CB0BFAAF41}"/>
              </a:ext>
            </a:extLst>
          </p:cNvPr>
          <p:cNvSpPr/>
          <p:nvPr/>
        </p:nvSpPr>
        <p:spPr>
          <a:xfrm>
            <a:off x="618689" y="3151806"/>
            <a:ext cx="2548156" cy="584775"/>
          </a:xfrm>
          <a:prstGeom prst="rect">
            <a:avLst/>
          </a:prstGeom>
        </p:spPr>
        <p:txBody>
          <a:bodyPr wrap="square" lIns="91440" tIns="45720" rIns="91440" bIns="45720" anchor="t">
            <a:spAutoFit/>
          </a:bodyPr>
          <a:lstStyle/>
          <a:p>
            <a:pPr algn="ctr"/>
            <a:r>
              <a:rPr lang="en-US" sz="1600"/>
              <a:t>Add In Your Organisation to filter down the workers</a:t>
            </a:r>
          </a:p>
        </p:txBody>
      </p:sp>
      <p:sp>
        <p:nvSpPr>
          <p:cNvPr id="22" name="Rectangle 21">
            <a:extLst>
              <a:ext uri="{FF2B5EF4-FFF2-40B4-BE49-F238E27FC236}">
                <a16:creationId xmlns:a16="http://schemas.microsoft.com/office/drawing/2014/main" id="{A574EB36-3DED-4782-9FE8-AD263FBA26BB}"/>
              </a:ext>
            </a:extLst>
          </p:cNvPr>
          <p:cNvSpPr/>
          <p:nvPr/>
        </p:nvSpPr>
        <p:spPr>
          <a:xfrm>
            <a:off x="534144" y="3899751"/>
            <a:ext cx="2548156" cy="584775"/>
          </a:xfrm>
          <a:prstGeom prst="rect">
            <a:avLst/>
          </a:prstGeom>
        </p:spPr>
        <p:txBody>
          <a:bodyPr wrap="square" lIns="91440" tIns="45720" rIns="91440" bIns="45720" anchor="t">
            <a:spAutoFit/>
          </a:bodyPr>
          <a:lstStyle/>
          <a:p>
            <a:pPr algn="ctr"/>
            <a:r>
              <a:rPr lang="en-US" sz="1600"/>
              <a:t>Add In Your Site to reduce the filter down more</a:t>
            </a:r>
          </a:p>
        </p:txBody>
      </p:sp>
      <p:sp>
        <p:nvSpPr>
          <p:cNvPr id="24" name="Rectangle 23">
            <a:extLst>
              <a:ext uri="{FF2B5EF4-FFF2-40B4-BE49-F238E27FC236}">
                <a16:creationId xmlns:a16="http://schemas.microsoft.com/office/drawing/2014/main" id="{381B2614-4D46-4C4B-BB60-2336EF9187E9}"/>
              </a:ext>
            </a:extLst>
          </p:cNvPr>
          <p:cNvSpPr/>
          <p:nvPr/>
        </p:nvSpPr>
        <p:spPr>
          <a:xfrm>
            <a:off x="618689" y="5043543"/>
            <a:ext cx="2548156" cy="584775"/>
          </a:xfrm>
          <a:prstGeom prst="rect">
            <a:avLst/>
          </a:prstGeom>
        </p:spPr>
        <p:txBody>
          <a:bodyPr wrap="square" lIns="91440" tIns="45720" rIns="91440" bIns="45720" anchor="t">
            <a:spAutoFit/>
          </a:bodyPr>
          <a:lstStyle/>
          <a:p>
            <a:pPr algn="ctr"/>
            <a:r>
              <a:rPr lang="en-US" sz="1600"/>
              <a:t>Add In Your Agency to reduce the filter </a:t>
            </a:r>
          </a:p>
        </p:txBody>
      </p:sp>
      <p:sp>
        <p:nvSpPr>
          <p:cNvPr id="5" name="Slide Number Placeholder 4">
            <a:extLst>
              <a:ext uri="{FF2B5EF4-FFF2-40B4-BE49-F238E27FC236}">
                <a16:creationId xmlns:a16="http://schemas.microsoft.com/office/drawing/2014/main" id="{DB944F18-6518-469C-A2E4-853617C5E678}"/>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836500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WORKERS PROFILE</a:t>
            </a:r>
            <a:endParaRPr lang="en-GB" sz="4800" b="1"/>
          </a:p>
        </p:txBody>
      </p:sp>
      <p:sp>
        <p:nvSpPr>
          <p:cNvPr id="5" name="Slide Number Placeholder 4">
            <a:extLst>
              <a:ext uri="{FF2B5EF4-FFF2-40B4-BE49-F238E27FC236}">
                <a16:creationId xmlns:a16="http://schemas.microsoft.com/office/drawing/2014/main" id="{716D66F8-86BF-4709-AF11-460FED61F0BC}"/>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1651387743"/>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192623" y="1810845"/>
            <a:ext cx="6030457"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2295033" y="1903753"/>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737830" y="1103176"/>
            <a:ext cx="8808841" cy="338554"/>
          </a:xfrm>
          <a:prstGeom prst="rect">
            <a:avLst/>
          </a:prstGeom>
        </p:spPr>
        <p:txBody>
          <a:bodyPr wrap="square" lIns="91440" tIns="45720" rIns="91440" bIns="45720" anchor="t">
            <a:spAutoFit/>
          </a:bodyPr>
          <a:lstStyle/>
          <a:p>
            <a:r>
              <a:rPr lang="en-US" sz="1600"/>
              <a:t>The worker's profile Information page as limited information for you to view.  </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8019875" y="2493533"/>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E2E30C-B5E1-42C2-9C38-44C364640809}"/>
              </a:ext>
            </a:extLst>
          </p:cNvPr>
          <p:cNvSpPr/>
          <p:nvPr/>
        </p:nvSpPr>
        <p:spPr>
          <a:xfrm>
            <a:off x="7089450" y="2363419"/>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975A0A-2ED4-4172-88F8-ED6C9D3F4B6B}"/>
              </a:ext>
            </a:extLst>
          </p:cNvPr>
          <p:cNvSpPr/>
          <p:nvPr/>
        </p:nvSpPr>
        <p:spPr>
          <a:xfrm>
            <a:off x="2424798" y="2896550"/>
            <a:ext cx="1145630" cy="180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6CE5D83-57E4-493F-A172-BAACC5DA3E16}"/>
              </a:ext>
            </a:extLst>
          </p:cNvPr>
          <p:cNvSpPr/>
          <p:nvPr/>
        </p:nvSpPr>
        <p:spPr>
          <a:xfrm>
            <a:off x="3739142" y="2890415"/>
            <a:ext cx="4214601" cy="2662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840BED-0261-42A7-A7A7-DAAD2CA9EE7B}"/>
              </a:ext>
            </a:extLst>
          </p:cNvPr>
          <p:cNvSpPr/>
          <p:nvPr/>
        </p:nvSpPr>
        <p:spPr>
          <a:xfrm>
            <a:off x="2465602" y="4050855"/>
            <a:ext cx="1095388" cy="1032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1705BBC-CC57-49E9-A787-B71D59157AB6}"/>
              </a:ext>
            </a:extLst>
          </p:cNvPr>
          <p:cNvCxnSpPr>
            <a:cxnSpLocks/>
          </p:cNvCxnSpPr>
          <p:nvPr/>
        </p:nvCxnSpPr>
        <p:spPr>
          <a:xfrm flipH="1">
            <a:off x="8019874" y="3766108"/>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4B59A3-6647-4D66-8E57-41E4FB4C2D6F}"/>
              </a:ext>
            </a:extLst>
          </p:cNvPr>
          <p:cNvCxnSpPr>
            <a:cxnSpLocks/>
          </p:cNvCxnSpPr>
          <p:nvPr/>
        </p:nvCxnSpPr>
        <p:spPr>
          <a:xfrm>
            <a:off x="2015982" y="4748645"/>
            <a:ext cx="644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446405-1B7D-434D-A5F6-1D0830AC3FA1}"/>
              </a:ext>
            </a:extLst>
          </p:cNvPr>
          <p:cNvCxnSpPr>
            <a:cxnSpLocks/>
          </p:cNvCxnSpPr>
          <p:nvPr/>
        </p:nvCxnSpPr>
        <p:spPr>
          <a:xfrm>
            <a:off x="1662069" y="1664500"/>
            <a:ext cx="799633" cy="1270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789328-5695-4C54-A499-2A1AEB6D3980}"/>
              </a:ext>
            </a:extLst>
          </p:cNvPr>
          <p:cNvSpPr/>
          <p:nvPr/>
        </p:nvSpPr>
        <p:spPr>
          <a:xfrm>
            <a:off x="303609" y="4150517"/>
            <a:ext cx="1736993" cy="830997"/>
          </a:xfrm>
          <a:prstGeom prst="rect">
            <a:avLst/>
          </a:prstGeom>
        </p:spPr>
        <p:txBody>
          <a:bodyPr wrap="square" lIns="91440" tIns="45720" rIns="91440" bIns="45720" anchor="t">
            <a:spAutoFit/>
          </a:bodyPr>
          <a:lstStyle/>
          <a:p>
            <a:pPr algn="ctr"/>
            <a:r>
              <a:rPr lang="en-US" sz="1600"/>
              <a:t>This section shows if the workers profile is complete</a:t>
            </a:r>
          </a:p>
        </p:txBody>
      </p:sp>
      <p:sp>
        <p:nvSpPr>
          <p:cNvPr id="22" name="Rectangle 21">
            <a:extLst>
              <a:ext uri="{FF2B5EF4-FFF2-40B4-BE49-F238E27FC236}">
                <a16:creationId xmlns:a16="http://schemas.microsoft.com/office/drawing/2014/main" id="{0CCC3228-8FB7-4201-B412-367A8584504F}"/>
              </a:ext>
            </a:extLst>
          </p:cNvPr>
          <p:cNvSpPr/>
          <p:nvPr/>
        </p:nvSpPr>
        <p:spPr>
          <a:xfrm>
            <a:off x="9677871" y="2297737"/>
            <a:ext cx="2212596" cy="584775"/>
          </a:xfrm>
          <a:prstGeom prst="rect">
            <a:avLst/>
          </a:prstGeom>
        </p:spPr>
        <p:txBody>
          <a:bodyPr wrap="square" lIns="91440" tIns="45720" rIns="91440" bIns="45720" anchor="t">
            <a:spAutoFit/>
          </a:bodyPr>
          <a:lstStyle/>
          <a:p>
            <a:r>
              <a:rPr lang="en-US" sz="1600"/>
              <a:t>The section to message workers is not available</a:t>
            </a:r>
          </a:p>
        </p:txBody>
      </p:sp>
      <p:sp>
        <p:nvSpPr>
          <p:cNvPr id="23" name="Rectangle 22">
            <a:extLst>
              <a:ext uri="{FF2B5EF4-FFF2-40B4-BE49-F238E27FC236}">
                <a16:creationId xmlns:a16="http://schemas.microsoft.com/office/drawing/2014/main" id="{A6571BD9-521B-4791-A2AD-DE655DCFB4CE}"/>
              </a:ext>
            </a:extLst>
          </p:cNvPr>
          <p:cNvSpPr/>
          <p:nvPr/>
        </p:nvSpPr>
        <p:spPr>
          <a:xfrm>
            <a:off x="9746449" y="3596831"/>
            <a:ext cx="2212596" cy="2308324"/>
          </a:xfrm>
          <a:prstGeom prst="rect">
            <a:avLst/>
          </a:prstGeom>
        </p:spPr>
        <p:txBody>
          <a:bodyPr wrap="square" lIns="91440" tIns="45720" rIns="91440" bIns="45720" anchor="t">
            <a:spAutoFit/>
          </a:bodyPr>
          <a:lstStyle/>
          <a:p>
            <a:r>
              <a:rPr lang="en-US" sz="1600"/>
              <a:t>You can see</a:t>
            </a:r>
          </a:p>
          <a:p>
            <a:r>
              <a:rPr lang="en-US" sz="1600"/>
              <a:t>Name</a:t>
            </a:r>
          </a:p>
          <a:p>
            <a:r>
              <a:rPr lang="en-US" sz="1600"/>
              <a:t>Surname</a:t>
            </a:r>
          </a:p>
          <a:p>
            <a:r>
              <a:rPr lang="en-US" sz="1600"/>
              <a:t>DOB</a:t>
            </a:r>
          </a:p>
          <a:p>
            <a:r>
              <a:rPr lang="en-US" sz="1600"/>
              <a:t>Gender</a:t>
            </a:r>
          </a:p>
          <a:p>
            <a:r>
              <a:rPr lang="en-US" sz="1600"/>
              <a:t>Nationality</a:t>
            </a:r>
          </a:p>
          <a:p>
            <a:r>
              <a:rPr lang="en-US" sz="1600"/>
              <a:t>Workers ID Number</a:t>
            </a:r>
          </a:p>
          <a:p>
            <a:endParaRPr lang="en-US" sz="1600"/>
          </a:p>
          <a:p>
            <a:endParaRPr lang="en-US" sz="1600"/>
          </a:p>
        </p:txBody>
      </p:sp>
      <p:sp>
        <p:nvSpPr>
          <p:cNvPr id="24" name="Rectangle 23">
            <a:extLst>
              <a:ext uri="{FF2B5EF4-FFF2-40B4-BE49-F238E27FC236}">
                <a16:creationId xmlns:a16="http://schemas.microsoft.com/office/drawing/2014/main" id="{D157897A-B9D3-4E11-B064-2C06032B7421}"/>
              </a:ext>
            </a:extLst>
          </p:cNvPr>
          <p:cNvSpPr/>
          <p:nvPr/>
        </p:nvSpPr>
        <p:spPr>
          <a:xfrm>
            <a:off x="6837975" y="4293144"/>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EFFFBED-53D5-4496-8D85-5B387BCC2776}"/>
              </a:ext>
            </a:extLst>
          </p:cNvPr>
          <p:cNvCxnSpPr>
            <a:cxnSpLocks/>
          </p:cNvCxnSpPr>
          <p:nvPr/>
        </p:nvCxnSpPr>
        <p:spPr>
          <a:xfrm flipH="1" flipV="1">
            <a:off x="7719268" y="4447207"/>
            <a:ext cx="2027181" cy="821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4F80D4-E3F0-494B-B5E5-24D0DA90DFB3}"/>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3741767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8CE8FB-68B0-4341-BFFE-A8AC87A7A1CD}"/>
              </a:ext>
            </a:extLst>
          </p:cNvPr>
          <p:cNvSpPr/>
          <p:nvPr/>
        </p:nvSpPr>
        <p:spPr>
          <a:xfrm>
            <a:off x="6913341" y="2979285"/>
            <a:ext cx="2957818" cy="51414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3759112-E556-4A2C-8077-3B2C617AEE86}"/>
              </a:ext>
            </a:extLst>
          </p:cNvPr>
          <p:cNvSpPr/>
          <p:nvPr/>
        </p:nvSpPr>
        <p:spPr>
          <a:xfrm>
            <a:off x="555771" y="2070823"/>
            <a:ext cx="5979252"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647554" y="2164361"/>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000807" y="1825807"/>
            <a:ext cx="2304875" cy="1077218"/>
          </a:xfrm>
          <a:prstGeom prst="rect">
            <a:avLst/>
          </a:prstGeom>
        </p:spPr>
        <p:txBody>
          <a:bodyPr wrap="square" lIns="91440" tIns="45720" rIns="91440" bIns="45720" anchor="t">
            <a:spAutoFit/>
          </a:bodyPr>
          <a:lstStyle/>
          <a:p>
            <a:pPr algn="ctr"/>
            <a:r>
              <a:rPr lang="en-US" sz="1600"/>
              <a:t>In the section Notes you can click on the icon and add a note to the worker's profile.</a:t>
            </a:r>
          </a:p>
        </p:txBody>
      </p:sp>
      <p:sp>
        <p:nvSpPr>
          <p:cNvPr id="5" name="Rectangle 4">
            <a:extLst>
              <a:ext uri="{FF2B5EF4-FFF2-40B4-BE49-F238E27FC236}">
                <a16:creationId xmlns:a16="http://schemas.microsoft.com/office/drawing/2014/main" id="{C75351C2-57FA-4F75-A527-6D00F4CA78D7}"/>
              </a:ext>
            </a:extLst>
          </p:cNvPr>
          <p:cNvSpPr/>
          <p:nvPr/>
        </p:nvSpPr>
        <p:spPr>
          <a:xfrm>
            <a:off x="4974672" y="2610660"/>
            <a:ext cx="472914"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560643" y="1974815"/>
            <a:ext cx="1796301" cy="7738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6609A58-4D00-4499-A7B9-0C86993AAB49}"/>
              </a:ext>
            </a:extLst>
          </p:cNvPr>
          <p:cNvPicPr>
            <a:picLocks noChangeAspect="1"/>
          </p:cNvPicPr>
          <p:nvPr/>
        </p:nvPicPr>
        <p:blipFill>
          <a:blip r:embed="rId3"/>
          <a:stretch>
            <a:fillRect/>
          </a:stretch>
        </p:blipFill>
        <p:spPr>
          <a:xfrm>
            <a:off x="7002064" y="3075783"/>
            <a:ext cx="2780372" cy="263656"/>
          </a:xfrm>
          <a:prstGeom prst="rect">
            <a:avLst/>
          </a:prstGeom>
        </p:spPr>
      </p:pic>
      <p:cxnSp>
        <p:nvCxnSpPr>
          <p:cNvPr id="14" name="Straight Arrow Connector 13">
            <a:extLst>
              <a:ext uri="{FF2B5EF4-FFF2-40B4-BE49-F238E27FC236}">
                <a16:creationId xmlns:a16="http://schemas.microsoft.com/office/drawing/2014/main" id="{B7EA61D4-8D83-4AC8-A9C9-8C80C0CFB20F}"/>
              </a:ext>
            </a:extLst>
          </p:cNvPr>
          <p:cNvCxnSpPr>
            <a:cxnSpLocks/>
          </p:cNvCxnSpPr>
          <p:nvPr/>
        </p:nvCxnSpPr>
        <p:spPr>
          <a:xfrm>
            <a:off x="7356944" y="1974815"/>
            <a:ext cx="0" cy="1100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27B1A-DB31-44A6-A55C-259ED58C08B7}"/>
              </a:ext>
            </a:extLst>
          </p:cNvPr>
          <p:cNvSpPr txBox="1"/>
          <p:nvPr/>
        </p:nvSpPr>
        <p:spPr>
          <a:xfrm>
            <a:off x="8212823" y="3825380"/>
            <a:ext cx="1837189" cy="1077218"/>
          </a:xfrm>
          <a:prstGeom prst="rect">
            <a:avLst/>
          </a:prstGeom>
          <a:noFill/>
        </p:spPr>
        <p:txBody>
          <a:bodyPr wrap="square" rtlCol="0">
            <a:spAutoFit/>
          </a:bodyPr>
          <a:lstStyle/>
          <a:p>
            <a:pPr algn="ctr"/>
            <a:r>
              <a:rPr lang="en-GB" sz="1600" b="1">
                <a:solidFill>
                  <a:srgbClr val="FF0000"/>
                </a:solidFill>
              </a:rPr>
              <a:t>Please Note </a:t>
            </a:r>
          </a:p>
          <a:p>
            <a:pPr algn="ctr"/>
            <a:r>
              <a:rPr lang="en-GB" sz="1600">
                <a:solidFill>
                  <a:srgbClr val="FF0000"/>
                </a:solidFill>
              </a:rPr>
              <a:t>The notes wont automatically advise the agency</a:t>
            </a:r>
          </a:p>
        </p:txBody>
      </p:sp>
      <p:sp>
        <p:nvSpPr>
          <p:cNvPr id="7" name="Slide Number Placeholder 6">
            <a:extLst>
              <a:ext uri="{FF2B5EF4-FFF2-40B4-BE49-F238E27FC236}">
                <a16:creationId xmlns:a16="http://schemas.microsoft.com/office/drawing/2014/main" id="{301D7FE4-832F-4622-92FE-B9D26DC1992C}"/>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3759079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461478" cy="434025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C715471-B491-4568-86D6-4B236F0BC600}"/>
              </a:ext>
            </a:extLst>
          </p:cNvPr>
          <p:cNvPicPr>
            <a:picLocks noChangeAspect="1"/>
          </p:cNvPicPr>
          <p:nvPr/>
        </p:nvPicPr>
        <p:blipFill>
          <a:blip r:embed="rId2"/>
          <a:stretch>
            <a:fillRect/>
          </a:stretch>
        </p:blipFill>
        <p:spPr>
          <a:xfrm>
            <a:off x="698642" y="2205859"/>
            <a:ext cx="6123130" cy="408814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413157" y="228174"/>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9024458" cy="338554"/>
          </a:xfrm>
          <a:prstGeom prst="rect">
            <a:avLst/>
          </a:prstGeom>
        </p:spPr>
        <p:txBody>
          <a:bodyPr wrap="square" lIns="91440" tIns="45720" rIns="91440" bIns="45720" anchor="t">
            <a:spAutoFit/>
          </a:bodyPr>
          <a:lstStyle/>
          <a:p>
            <a:r>
              <a:rPr lang="en-US" sz="1600"/>
              <a:t>This page shows the worker experience. This page will have limited information. </a:t>
            </a:r>
          </a:p>
        </p:txBody>
      </p:sp>
      <p:sp>
        <p:nvSpPr>
          <p:cNvPr id="5" name="Rectangle 4">
            <a:extLst>
              <a:ext uri="{FF2B5EF4-FFF2-40B4-BE49-F238E27FC236}">
                <a16:creationId xmlns:a16="http://schemas.microsoft.com/office/drawing/2014/main" id="{C75351C2-57FA-4F75-A527-6D00F4CA78D7}"/>
              </a:ext>
            </a:extLst>
          </p:cNvPr>
          <p:cNvSpPr/>
          <p:nvPr/>
        </p:nvSpPr>
        <p:spPr>
          <a:xfrm>
            <a:off x="781800" y="3423653"/>
            <a:ext cx="1206391" cy="25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1110370" y="1823172"/>
            <a:ext cx="844663" cy="1510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89123-654D-4510-8A46-70A78BA2E900}"/>
              </a:ext>
            </a:extLst>
          </p:cNvPr>
          <p:cNvSpPr/>
          <p:nvPr/>
        </p:nvSpPr>
        <p:spPr>
          <a:xfrm>
            <a:off x="2157891" y="3164539"/>
            <a:ext cx="4461023" cy="1097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5E4572-EAAF-4FE8-8EEF-ED016EB703E3}"/>
              </a:ext>
            </a:extLst>
          </p:cNvPr>
          <p:cNvSpPr/>
          <p:nvPr/>
        </p:nvSpPr>
        <p:spPr>
          <a:xfrm>
            <a:off x="2157890" y="5343786"/>
            <a:ext cx="4461023" cy="739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666F2B-2FA3-4E73-85CC-A7DBFB871C8D}"/>
              </a:ext>
            </a:extLst>
          </p:cNvPr>
          <p:cNvSpPr/>
          <p:nvPr/>
        </p:nvSpPr>
        <p:spPr>
          <a:xfrm>
            <a:off x="8078163" y="3091713"/>
            <a:ext cx="3649646" cy="338554"/>
          </a:xfrm>
          <a:prstGeom prst="rect">
            <a:avLst/>
          </a:prstGeom>
        </p:spPr>
        <p:txBody>
          <a:bodyPr wrap="square" lIns="91440" tIns="45720" rIns="91440" bIns="45720" anchor="t">
            <a:spAutoFit/>
          </a:bodyPr>
          <a:lstStyle/>
          <a:p>
            <a:r>
              <a:rPr lang="en-US" sz="1600"/>
              <a:t>Do they have a FLT qualification Yes/No?</a:t>
            </a:r>
          </a:p>
        </p:txBody>
      </p:sp>
      <p:sp>
        <p:nvSpPr>
          <p:cNvPr id="12" name="Rectangle 11">
            <a:extLst>
              <a:ext uri="{FF2B5EF4-FFF2-40B4-BE49-F238E27FC236}">
                <a16:creationId xmlns:a16="http://schemas.microsoft.com/office/drawing/2014/main" id="{D33F32C8-FE14-45C7-9EB4-E7B057C28F2F}"/>
              </a:ext>
            </a:extLst>
          </p:cNvPr>
          <p:cNvSpPr/>
          <p:nvPr/>
        </p:nvSpPr>
        <p:spPr>
          <a:xfrm>
            <a:off x="8078163" y="5257471"/>
            <a:ext cx="2296486" cy="338554"/>
          </a:xfrm>
          <a:prstGeom prst="rect">
            <a:avLst/>
          </a:prstGeom>
        </p:spPr>
        <p:txBody>
          <a:bodyPr wrap="square" lIns="91440" tIns="45720" rIns="91440" bIns="45720" anchor="t">
            <a:spAutoFit/>
          </a:bodyPr>
          <a:lstStyle/>
          <a:p>
            <a:r>
              <a:rPr lang="en-US" sz="1600"/>
              <a:t>Any documents uploaded</a:t>
            </a:r>
          </a:p>
        </p:txBody>
      </p:sp>
      <p:cxnSp>
        <p:nvCxnSpPr>
          <p:cNvPr id="13" name="Straight Arrow Connector 12">
            <a:extLst>
              <a:ext uri="{FF2B5EF4-FFF2-40B4-BE49-F238E27FC236}">
                <a16:creationId xmlns:a16="http://schemas.microsoft.com/office/drawing/2014/main" id="{1CC433A1-CBF5-403F-A02D-970A79C7B90E}"/>
              </a:ext>
            </a:extLst>
          </p:cNvPr>
          <p:cNvCxnSpPr>
            <a:cxnSpLocks/>
          </p:cNvCxnSpPr>
          <p:nvPr/>
        </p:nvCxnSpPr>
        <p:spPr>
          <a:xfrm flipH="1">
            <a:off x="6093411" y="3333754"/>
            <a:ext cx="19847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E93C09-8400-4471-8704-5759E3AA8539}"/>
              </a:ext>
            </a:extLst>
          </p:cNvPr>
          <p:cNvCxnSpPr>
            <a:cxnSpLocks/>
            <a:stCxn id="12" idx="1"/>
          </p:cNvCxnSpPr>
          <p:nvPr/>
        </p:nvCxnSpPr>
        <p:spPr>
          <a:xfrm flipH="1" flipV="1">
            <a:off x="6654598" y="5411069"/>
            <a:ext cx="1423565" cy="156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52AE77E-8BE2-4C0D-9CA8-DE63CDCB4C0E}"/>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145547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2508308"/>
            <a:ext cx="6612360" cy="276502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4600" y="455633"/>
            <a:ext cx="9131300" cy="385762"/>
          </a:xfrm>
        </p:spPr>
        <p:txBody>
          <a:bodyPr/>
          <a:lstStyle/>
          <a:p>
            <a:pPr>
              <a:buClr>
                <a:srgbClr val="B8C617"/>
              </a:buClr>
            </a:pPr>
            <a:r>
              <a:rPr lang="en-US" sz="2800" b="1">
                <a:solidFill>
                  <a:srgbClr val="92D050"/>
                </a:solidFill>
                <a:latin typeface="+mn-lt"/>
                <a:cs typeface="Calibri"/>
              </a:rPr>
              <a:t>How To View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1195385" y="1184301"/>
            <a:ext cx="9327238" cy="584775"/>
          </a:xfrm>
          <a:prstGeom prst="rect">
            <a:avLst/>
          </a:prstGeom>
        </p:spPr>
        <p:txBody>
          <a:bodyPr wrap="square" lIns="91440" tIns="45720" rIns="91440" bIns="45720" anchor="t">
            <a:spAutoFit/>
          </a:bodyPr>
          <a:lstStyle/>
          <a:p>
            <a:pPr algn="ctr"/>
            <a:r>
              <a:rPr lang="en-US" sz="1600"/>
              <a:t>The timesheets represent each day the worker has worked, including hours processed </a:t>
            </a:r>
          </a:p>
          <a:p>
            <a:pPr algn="ctr"/>
            <a:r>
              <a:rPr lang="en-US" sz="1600"/>
              <a:t>with charge and pay totals for each day.  </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7448615" y="2849087"/>
            <a:ext cx="2618174" cy="1077218"/>
          </a:xfrm>
          <a:prstGeom prst="rect">
            <a:avLst/>
          </a:prstGeom>
        </p:spPr>
        <p:txBody>
          <a:bodyPr wrap="square" lIns="91440" tIns="45720" rIns="91440" bIns="45720" anchor="t">
            <a:spAutoFit/>
          </a:bodyPr>
          <a:lstStyle/>
          <a:p>
            <a:pPr algn="ctr"/>
            <a:r>
              <a:rPr lang="en-US" sz="1600"/>
              <a:t>Timesheets which have been created for the worker, that haven't yet been submitted and are highlighted pink</a:t>
            </a:r>
          </a:p>
        </p:txBody>
      </p:sp>
      <p:pic>
        <p:nvPicPr>
          <p:cNvPr id="4" name="Picture 3">
            <a:extLst>
              <a:ext uri="{FF2B5EF4-FFF2-40B4-BE49-F238E27FC236}">
                <a16:creationId xmlns:a16="http://schemas.microsoft.com/office/drawing/2014/main" id="{016765F8-F1F9-4049-90BB-A272FC8A8568}"/>
              </a:ext>
            </a:extLst>
          </p:cNvPr>
          <p:cNvPicPr>
            <a:picLocks noChangeAspect="1"/>
          </p:cNvPicPr>
          <p:nvPr/>
        </p:nvPicPr>
        <p:blipFill rotWithShape="1">
          <a:blip r:embed="rId3"/>
          <a:srcRect t="19488"/>
          <a:stretch/>
        </p:blipFill>
        <p:spPr>
          <a:xfrm>
            <a:off x="865279" y="2602866"/>
            <a:ext cx="6375713" cy="2573127"/>
          </a:xfrm>
          <a:prstGeom prst="rect">
            <a:avLst/>
          </a:prstGeom>
        </p:spPr>
      </p:pic>
      <p:sp>
        <p:nvSpPr>
          <p:cNvPr id="41" name="Rectangle 40">
            <a:extLst>
              <a:ext uri="{FF2B5EF4-FFF2-40B4-BE49-F238E27FC236}">
                <a16:creationId xmlns:a16="http://schemas.microsoft.com/office/drawing/2014/main" id="{8A928A43-6D80-484D-B746-CB3AA0725865}"/>
              </a:ext>
            </a:extLst>
          </p:cNvPr>
          <p:cNvSpPr/>
          <p:nvPr/>
        </p:nvSpPr>
        <p:spPr>
          <a:xfrm>
            <a:off x="2716567" y="4049415"/>
            <a:ext cx="4438835" cy="895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174F362-6356-4619-BD5D-070EC4331574}"/>
              </a:ext>
            </a:extLst>
          </p:cNvPr>
          <p:cNvSpPr/>
          <p:nvPr/>
        </p:nvSpPr>
        <p:spPr>
          <a:xfrm>
            <a:off x="2689934" y="3495715"/>
            <a:ext cx="674702" cy="83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28B5E8C-5E5A-40F7-AB6F-CB76D3EB2369}"/>
              </a:ext>
            </a:extLst>
          </p:cNvPr>
          <p:cNvSpPr/>
          <p:nvPr/>
        </p:nvSpPr>
        <p:spPr>
          <a:xfrm>
            <a:off x="2716567" y="3676863"/>
            <a:ext cx="674703" cy="11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2689934" y="3839809"/>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977196" y="3401997"/>
            <a:ext cx="3524168" cy="930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4E24839-9CC5-4A78-87E0-73E864B47DCA}"/>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3187868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944364" cy="435052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89AAB32-4D25-48B2-943D-284E48778FE5}"/>
              </a:ext>
            </a:extLst>
          </p:cNvPr>
          <p:cNvPicPr>
            <a:picLocks noChangeAspect="1"/>
          </p:cNvPicPr>
          <p:nvPr/>
        </p:nvPicPr>
        <p:blipFill>
          <a:blip r:embed="rId2"/>
          <a:stretch>
            <a:fillRect/>
          </a:stretch>
        </p:blipFill>
        <p:spPr>
          <a:xfrm>
            <a:off x="729465" y="2226407"/>
            <a:ext cx="6606284" cy="406952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Site assessment will show any assessments that have been completed and when</a:t>
            </a:r>
          </a:p>
        </p:txBody>
      </p:sp>
      <p:sp>
        <p:nvSpPr>
          <p:cNvPr id="5" name="Rectangle 4">
            <a:extLst>
              <a:ext uri="{FF2B5EF4-FFF2-40B4-BE49-F238E27FC236}">
                <a16:creationId xmlns:a16="http://schemas.microsoft.com/office/drawing/2014/main" id="{C75351C2-57FA-4F75-A527-6D00F4CA78D7}"/>
              </a:ext>
            </a:extLst>
          </p:cNvPr>
          <p:cNvSpPr/>
          <p:nvPr/>
        </p:nvSpPr>
        <p:spPr>
          <a:xfrm>
            <a:off x="774433" y="3900358"/>
            <a:ext cx="1305086" cy="227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3065005" y="1820411"/>
            <a:ext cx="139589" cy="207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E45F9D-3FC0-4119-B547-9A07AE38B11B}"/>
              </a:ext>
            </a:extLst>
          </p:cNvPr>
          <p:cNvSpPr/>
          <p:nvPr/>
        </p:nvSpPr>
        <p:spPr>
          <a:xfrm>
            <a:off x="2243905" y="3330430"/>
            <a:ext cx="5020961" cy="98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280BB94-03E2-4B84-850C-8A6839CF74A7}"/>
              </a:ext>
            </a:extLst>
          </p:cNvPr>
          <p:cNvCxnSpPr>
            <a:cxnSpLocks/>
          </p:cNvCxnSpPr>
          <p:nvPr/>
        </p:nvCxnSpPr>
        <p:spPr>
          <a:xfrm flipH="1">
            <a:off x="1593908" y="1827362"/>
            <a:ext cx="1623497" cy="19476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ABA0C63-1D5E-40E5-A4ED-18BC3C66DDC3}"/>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28914157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026558" cy="430943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412CF26-2276-40B0-8E76-E436D9D25D35}"/>
              </a:ext>
            </a:extLst>
          </p:cNvPr>
          <p:cNvPicPr>
            <a:picLocks noChangeAspect="1"/>
          </p:cNvPicPr>
          <p:nvPr/>
        </p:nvPicPr>
        <p:blipFill>
          <a:blip r:embed="rId2"/>
          <a:stretch>
            <a:fillRect/>
          </a:stretch>
        </p:blipFill>
        <p:spPr>
          <a:xfrm>
            <a:off x="739740" y="2226407"/>
            <a:ext cx="6687192" cy="403237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8756009" cy="338554"/>
          </a:xfrm>
          <a:prstGeom prst="rect">
            <a:avLst/>
          </a:prstGeom>
        </p:spPr>
        <p:txBody>
          <a:bodyPr wrap="square" lIns="91440" tIns="45720" rIns="91440" bIns="45720" anchor="t">
            <a:spAutoFit/>
          </a:bodyPr>
          <a:lstStyle/>
          <a:p>
            <a:r>
              <a:rPr lang="en-US" sz="1600"/>
              <a:t>Timesheets are any shifts/hours completed by the worker with charge rates.</a:t>
            </a:r>
          </a:p>
        </p:txBody>
      </p:sp>
      <p:sp>
        <p:nvSpPr>
          <p:cNvPr id="5" name="Rectangle 4">
            <a:extLst>
              <a:ext uri="{FF2B5EF4-FFF2-40B4-BE49-F238E27FC236}">
                <a16:creationId xmlns:a16="http://schemas.microsoft.com/office/drawing/2014/main" id="{C75351C2-57FA-4F75-A527-6D00F4CA78D7}"/>
              </a:ext>
            </a:extLst>
          </p:cNvPr>
          <p:cNvSpPr/>
          <p:nvPr/>
        </p:nvSpPr>
        <p:spPr>
          <a:xfrm>
            <a:off x="832134" y="4169328"/>
            <a:ext cx="1332226" cy="234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6923940" y="2759978"/>
            <a:ext cx="1364383" cy="669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5CC1C7-802F-4DC3-8BBF-871262798DB9}"/>
              </a:ext>
            </a:extLst>
          </p:cNvPr>
          <p:cNvSpPr/>
          <p:nvPr/>
        </p:nvSpPr>
        <p:spPr>
          <a:xfrm>
            <a:off x="2377105" y="3311553"/>
            <a:ext cx="4912927" cy="983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D73194-1F38-4BDB-AD7A-820EC9997468}"/>
              </a:ext>
            </a:extLst>
          </p:cNvPr>
          <p:cNvSpPr/>
          <p:nvPr/>
        </p:nvSpPr>
        <p:spPr>
          <a:xfrm>
            <a:off x="8697017" y="2421424"/>
            <a:ext cx="1910592" cy="584775"/>
          </a:xfrm>
          <a:prstGeom prst="rect">
            <a:avLst/>
          </a:prstGeom>
        </p:spPr>
        <p:txBody>
          <a:bodyPr wrap="square" lIns="91440" tIns="45720" rIns="91440" bIns="45720" anchor="t">
            <a:spAutoFit/>
          </a:bodyPr>
          <a:lstStyle/>
          <a:p>
            <a:pPr algn="ctr"/>
            <a:r>
              <a:rPr lang="en-US" sz="1600"/>
              <a:t>Here you can download the data</a:t>
            </a:r>
          </a:p>
        </p:txBody>
      </p:sp>
      <p:sp>
        <p:nvSpPr>
          <p:cNvPr id="7" name="Slide Number Placeholder 6">
            <a:extLst>
              <a:ext uri="{FF2B5EF4-FFF2-40B4-BE49-F238E27FC236}">
                <a16:creationId xmlns:a16="http://schemas.microsoft.com/office/drawing/2014/main" id="{5FAFB2B3-6011-44D0-8CD8-DC9AB273AF21}"/>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2981992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554473" y="1853967"/>
            <a:ext cx="6821075" cy="419284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3B68AE4-F781-4A74-AB79-9F797C3238E6}"/>
              </a:ext>
            </a:extLst>
          </p:cNvPr>
          <p:cNvPicPr>
            <a:picLocks noChangeAspect="1"/>
          </p:cNvPicPr>
          <p:nvPr/>
        </p:nvPicPr>
        <p:blipFill>
          <a:blip r:embed="rId2"/>
          <a:stretch>
            <a:fillRect/>
          </a:stretch>
        </p:blipFill>
        <p:spPr>
          <a:xfrm>
            <a:off x="1652700" y="1853967"/>
            <a:ext cx="6554912" cy="397485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1676243" y="1238706"/>
            <a:ext cx="8588228" cy="338554"/>
          </a:xfrm>
          <a:prstGeom prst="rect">
            <a:avLst/>
          </a:prstGeom>
        </p:spPr>
        <p:txBody>
          <a:bodyPr wrap="square" lIns="91440" tIns="45720" rIns="91440" bIns="45720" anchor="t">
            <a:spAutoFit/>
          </a:bodyPr>
          <a:lstStyle/>
          <a:p>
            <a:r>
              <a:rPr lang="en-US" sz="1600"/>
              <a:t>Statistics – This information pages shows the workers attendance and absence</a:t>
            </a:r>
          </a:p>
        </p:txBody>
      </p:sp>
      <p:sp>
        <p:nvSpPr>
          <p:cNvPr id="5" name="Rectangle 4">
            <a:extLst>
              <a:ext uri="{FF2B5EF4-FFF2-40B4-BE49-F238E27FC236}">
                <a16:creationId xmlns:a16="http://schemas.microsoft.com/office/drawing/2014/main" id="{C75351C2-57FA-4F75-A527-6D00F4CA78D7}"/>
              </a:ext>
            </a:extLst>
          </p:cNvPr>
          <p:cNvSpPr/>
          <p:nvPr/>
        </p:nvSpPr>
        <p:spPr>
          <a:xfrm>
            <a:off x="1754923" y="3961034"/>
            <a:ext cx="1265114" cy="24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531765" y="1635983"/>
            <a:ext cx="93165" cy="1148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1D2AE3-4E7C-46C8-8725-00DFECA2EF08}"/>
              </a:ext>
            </a:extLst>
          </p:cNvPr>
          <p:cNvSpPr/>
          <p:nvPr/>
        </p:nvSpPr>
        <p:spPr>
          <a:xfrm>
            <a:off x="3288484" y="2964067"/>
            <a:ext cx="4790114" cy="2685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766D4B36-0DC6-4A21-B719-BCC9582CD7D6}"/>
              </a:ext>
            </a:extLst>
          </p:cNvPr>
          <p:cNvCxnSpPr>
            <a:cxnSpLocks/>
          </p:cNvCxnSpPr>
          <p:nvPr/>
        </p:nvCxnSpPr>
        <p:spPr>
          <a:xfrm flipH="1">
            <a:off x="2197915" y="1635983"/>
            <a:ext cx="1333850" cy="22969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B8CAC4F-39BF-45C5-B0F5-69F8F49915CF}"/>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36187955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REPORTS OVERVIEW</a:t>
            </a:r>
            <a:endParaRPr lang="en-GB" sz="4800" b="1"/>
          </a:p>
        </p:txBody>
      </p:sp>
      <p:sp>
        <p:nvSpPr>
          <p:cNvPr id="5" name="Slide Number Placeholder 4">
            <a:extLst>
              <a:ext uri="{FF2B5EF4-FFF2-40B4-BE49-F238E27FC236}">
                <a16:creationId xmlns:a16="http://schemas.microsoft.com/office/drawing/2014/main" id="{FEE380AC-CAF3-4E16-8587-A1792DD57B58}"/>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3214241107"/>
      </p:ext>
    </p:extLst>
  </p:cSld>
  <p:clrMapOvr>
    <a:masterClrMapping/>
  </p:clrMapOvr>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753686" y="2063583"/>
            <a:ext cx="6094602" cy="830997"/>
          </a:xfrm>
          <a:prstGeom prst="rect">
            <a:avLst/>
          </a:prstGeom>
          <a:noFill/>
        </p:spPr>
        <p:txBody>
          <a:bodyPr wrap="square">
            <a:spAutoFit/>
          </a:bodyPr>
          <a:lstStyle/>
          <a:p>
            <a:r>
              <a:rPr lang="en-US" sz="4800" b="1"/>
              <a:t>COMING SOON</a:t>
            </a:r>
            <a:endParaRPr lang="en-GB" sz="4800" b="1"/>
          </a:p>
        </p:txBody>
      </p:sp>
      <p:sp>
        <p:nvSpPr>
          <p:cNvPr id="5" name="Slide Number Placeholder 4">
            <a:extLst>
              <a:ext uri="{FF2B5EF4-FFF2-40B4-BE49-F238E27FC236}">
                <a16:creationId xmlns:a16="http://schemas.microsoft.com/office/drawing/2014/main" id="{E8175F37-1BDA-477B-9FFB-E180271D7842}"/>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132853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Click on the day you would like to view. Each section represents the job card rules and hours processed.</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370875" y="3256552"/>
            <a:ext cx="3253940" cy="2062103"/>
          </a:xfrm>
          <a:prstGeom prst="rect">
            <a:avLst/>
          </a:prstGeom>
        </p:spPr>
        <p:txBody>
          <a:bodyPr wrap="square" lIns="91440" tIns="45720" rIns="91440" bIns="45720" anchor="t">
            <a:spAutoFit/>
          </a:bodyPr>
          <a:lstStyle/>
          <a:p>
            <a:pPr algn="ctr"/>
            <a:r>
              <a:rPr lang="en-US" sz="1600"/>
              <a:t>The first part is information that has been placed on the job card. </a:t>
            </a:r>
          </a:p>
          <a:p>
            <a:pPr algn="ctr"/>
            <a:r>
              <a:rPr lang="en-US" sz="1600"/>
              <a:t>You can also go to the job card from this section by either</a:t>
            </a:r>
          </a:p>
          <a:p>
            <a:pPr algn="ctr"/>
            <a:r>
              <a:rPr lang="en-US" sz="1600"/>
              <a:t>clicking on:</a:t>
            </a:r>
            <a:endParaRPr lang="en-US" sz="1600">
              <a:cs typeface="Calibri"/>
            </a:endParaRPr>
          </a:p>
          <a:p>
            <a:pPr algn="ctr"/>
            <a:r>
              <a:rPr lang="en-US" sz="1600"/>
              <a:t>Job Card </a:t>
            </a:r>
          </a:p>
          <a:p>
            <a:pPr algn="ctr"/>
            <a:r>
              <a:rPr lang="en-US" sz="1600"/>
              <a:t>Rate schedule </a:t>
            </a:r>
          </a:p>
          <a:p>
            <a:pPr algn="ctr"/>
            <a:r>
              <a:rPr lang="en-US" sz="1600"/>
              <a:t>Shift details</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2885243"/>
            <a:ext cx="4425392" cy="574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C011A03-C41C-4B47-9411-2CD42F64550F}"/>
              </a:ext>
            </a:extLst>
          </p:cNvPr>
          <p:cNvCxnSpPr>
            <a:cxnSpLocks/>
          </p:cNvCxnSpPr>
          <p:nvPr/>
        </p:nvCxnSpPr>
        <p:spPr>
          <a:xfrm flipH="1" flipV="1">
            <a:off x="2373331" y="3256552"/>
            <a:ext cx="4693294" cy="1635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a:off x="2373331" y="1619190"/>
            <a:ext cx="0" cy="897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50F0C8-248D-4F84-9BC2-E872C95E48EE}"/>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802328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13015"/>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second part of the timesheet is the shift value breakdown.</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105380" y="3348770"/>
            <a:ext cx="3696166" cy="830997"/>
          </a:xfrm>
          <a:prstGeom prst="rect">
            <a:avLst/>
          </a:prstGeom>
        </p:spPr>
        <p:txBody>
          <a:bodyPr wrap="square" lIns="91440" tIns="45720" rIns="91440" bIns="45720" anchor="t">
            <a:spAutoFit/>
          </a:bodyPr>
          <a:lstStyle/>
          <a:p>
            <a:pPr algn="ctr"/>
            <a:r>
              <a:rPr lang="en-US" sz="1600"/>
              <a:t>This part shows the shift length, any adjustments, unpaid breaks and the total shift length billable to the client</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5" name="Rectangle 14">
            <a:extLst>
              <a:ext uri="{FF2B5EF4-FFF2-40B4-BE49-F238E27FC236}">
                <a16:creationId xmlns:a16="http://schemas.microsoft.com/office/drawing/2014/main" id="{84234329-869D-44AC-B4BB-98EDE3A9DE5A}"/>
              </a:ext>
            </a:extLst>
          </p:cNvPr>
          <p:cNvSpPr/>
          <p:nvPr/>
        </p:nvSpPr>
        <p:spPr>
          <a:xfrm>
            <a:off x="958789" y="3579953"/>
            <a:ext cx="4425394" cy="1055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947BC433-E14B-4760-9539-EE3AEEAA9DB4}"/>
              </a:ext>
            </a:extLst>
          </p:cNvPr>
          <p:cNvCxnSpPr>
            <a:cxnSpLocks/>
          </p:cNvCxnSpPr>
          <p:nvPr/>
        </p:nvCxnSpPr>
        <p:spPr>
          <a:xfrm flipH="1">
            <a:off x="3811470" y="3817882"/>
            <a:ext cx="2317354" cy="12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ACBF86-1E36-497E-93D9-6EDFD9C12ECE}"/>
              </a:ext>
            </a:extLst>
          </p:cNvPr>
          <p:cNvCxnSpPr>
            <a:cxnSpLocks/>
          </p:cNvCxnSpPr>
          <p:nvPr/>
        </p:nvCxnSpPr>
        <p:spPr>
          <a:xfrm flipH="1">
            <a:off x="3808723" y="3830295"/>
            <a:ext cx="2287278" cy="482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C874F-87D6-4B81-A3FA-0D638ADABB76}"/>
              </a:ext>
            </a:extLst>
          </p:cNvPr>
          <p:cNvCxnSpPr>
            <a:cxnSpLocks/>
          </p:cNvCxnSpPr>
          <p:nvPr/>
        </p:nvCxnSpPr>
        <p:spPr>
          <a:xfrm flipH="1">
            <a:off x="3811470" y="3827928"/>
            <a:ext cx="2314607" cy="70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F2AB4DA-D344-492A-814D-0CA5478A6B05}"/>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795385581"/>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f257fce-5729-47ad-83ee-ec8dd74adb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793DD-25D8-4612-AA3B-DA971B051A47}">
  <ds:schemaRefs>
    <ds:schemaRef ds:uri="http://schemas.microsoft.com/sharepoint/v3/contenttype/forms"/>
  </ds:schemaRefs>
</ds:datastoreItem>
</file>

<file path=customXml/itemProps2.xml><?xml version="1.0" encoding="utf-8"?>
<ds:datastoreItem xmlns:ds="http://schemas.openxmlformats.org/officeDocument/2006/customXml" ds:itemID="{7999AF04-2B5E-4373-9A0B-78AA61909E20}">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96888899-159a-45ad-852c-33e632a19c89"/>
    <ds:schemaRef ds:uri="05cf384e-a25a-4a0f-abb5-0b5cf90748ad"/>
  </ds:schemaRefs>
</ds:datastoreItem>
</file>

<file path=customXml/itemProps3.xml><?xml version="1.0" encoding="utf-8"?>
<ds:datastoreItem xmlns:ds="http://schemas.openxmlformats.org/officeDocument/2006/customXml" ds:itemID="{A1C8CFA2-4195-4B7F-AE5A-1AF3BE8BA747}"/>
</file>

<file path=docProps/app.xml><?xml version="1.0" encoding="utf-8"?>
<Properties xmlns="http://schemas.openxmlformats.org/officeDocument/2006/extended-properties" xmlns:vt="http://schemas.openxmlformats.org/officeDocument/2006/docPropsVTypes">
  <Template>Datum RPO</Template>
  <TotalTime>11</TotalTime>
  <Words>2961</Words>
  <Application>Microsoft Office PowerPoint</Application>
  <PresentationFormat>Widescreen</PresentationFormat>
  <Paragraphs>438</Paragraphs>
  <Slides>74</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Datum RPO</vt:lpstr>
      <vt:lpstr>PowerPoint Presentation</vt:lpstr>
      <vt:lpstr>PowerPoint Presentation</vt:lpstr>
      <vt:lpstr>PowerPoint Presentation</vt:lpstr>
      <vt:lpstr>Where To Find Timesheets?</vt:lpstr>
      <vt:lpstr>What's On The Timesheets?</vt:lpstr>
      <vt:lpstr>What's On The Timesheets?</vt:lpstr>
      <vt:lpstr>How To View Timesheets?</vt:lpstr>
      <vt:lpstr>What Information Is On Each Timesheet?</vt:lpstr>
      <vt:lpstr>What Information Is On Each Timesheet?</vt:lpstr>
      <vt:lpstr>What Information Is On Each Timesheet?</vt:lpstr>
      <vt:lpstr>What Are Historic And Manual Adjustments?</vt:lpstr>
      <vt:lpstr>PowerPoint Presentation</vt:lpstr>
      <vt:lpstr>What Is An Unsubmitted shift?</vt:lpstr>
      <vt:lpstr>How To Submit Your Unsubmitted Shift?</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What Is A Manual Adjustment? </vt:lpstr>
      <vt:lpstr>Where To Find Manual Adjustment To Add Shift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PowerPoint Presentation</vt:lpstr>
      <vt:lpstr>Where To Find Shifts To Be Approved? </vt:lpstr>
      <vt:lpstr>How To Approve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48</cp:revision>
  <dcterms:created xsi:type="dcterms:W3CDTF">2022-09-09T14:55:40Z</dcterms:created>
  <dcterms:modified xsi:type="dcterms:W3CDTF">2022-11-10T16:52:04Z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Order">
    <vt:lpwstr>89900.0000000000</vt:lpwstr>
  </property>
  <property fmtid="{D5CDD505-2E9C-101B-9397-08002B2CF9AE}" pid="5" name="xd_Signature">
    <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